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Lst>
  <p:sldSz cx="18288000" cy="10287000"/>
  <p:notesSz cx="6858000" cy="9144000"/>
  <p:embeddedFontLst>
    <p:embeddedFont>
      <p:font typeface="Anton" charset="1" panose="00000500000000000000"/>
      <p:regular r:id="rId13"/>
    </p:embeddedFont>
    <p:embeddedFont>
      <p:font typeface="Open Sans Bold" charset="1" panose="00000000000000000000"/>
      <p:regular r:id="rId14"/>
    </p:embeddedFont>
    <p:embeddedFont>
      <p:font typeface="Open Sans" charset="1" panose="00000000000000000000"/>
      <p:regular r:id="rId1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8.png" Type="http://schemas.openxmlformats.org/officeDocument/2006/relationships/image"/><Relationship Id="rId11" Target="../media/image9.svg" Type="http://schemas.openxmlformats.org/officeDocument/2006/relationships/image"/><Relationship Id="rId12" Target="http://issperience.netlify.app" TargetMode="External" Type="http://schemas.openxmlformats.org/officeDocument/2006/relationships/hyperlink"/><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https://issperience.netlify.app" TargetMode="External" Type="http://schemas.openxmlformats.org/officeDocument/2006/relationships/hyperlink"/></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11.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12.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13.png" Type="http://schemas.openxmlformats.org/officeDocument/2006/relationships/image"/><Relationship Id="rId6" Target="../media/image14.png" Type="http://schemas.openxmlformats.org/officeDocument/2006/relationships/image"/><Relationship Id="rId7" Target="../media/image15.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16.png" Type="http://schemas.openxmlformats.org/officeDocument/2006/relationships/image"/><Relationship Id="rId6" Target="../media/image17.png" Type="http://schemas.openxmlformats.org/officeDocument/2006/relationships/image"/><Relationship Id="rId7" Target="../media/image18.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19.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20.png" Type="http://schemas.openxmlformats.org/officeDocument/2006/relationships/image"/><Relationship Id="rId6" Target="https://github.com/davesohamm/NASA-SpaceApps-2025" TargetMode="External" Type="http://schemas.openxmlformats.org/officeDocument/2006/relationships/hyperlink"/><Relationship Id="rId7" Target="https://issperience.netlify.app" TargetMode="External" Type="http://schemas.openxmlformats.org/officeDocument/2006/relationships/hyperlink"/><Relationship Id="rId8" Target="https://www.spaceappschallenge.org/2025/challenges/international-space-station-25th-anniversary-apps/" TargetMode="External" Type="http://schemas.openxmlformats.org/officeDocument/2006/relationships/hyperlink"/><Relationship Id="rId9" Target="mailto:davesohamm@gmail.com" TargetMode="External" Type="http://schemas.openxmlformats.org/officeDocument/2006/relationships/hyperlink"/></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TextBox 3" id="3"/>
          <p:cNvSpPr txBox="true"/>
          <p:nvPr/>
        </p:nvSpPr>
        <p:spPr>
          <a:xfrm rot="0">
            <a:off x="1740313" y="3092995"/>
            <a:ext cx="14807373" cy="3691435"/>
          </a:xfrm>
          <a:prstGeom prst="rect">
            <a:avLst/>
          </a:prstGeom>
        </p:spPr>
        <p:txBody>
          <a:bodyPr anchor="t" rtlCol="false" tIns="0" lIns="0" bIns="0" rIns="0">
            <a:spAutoFit/>
          </a:bodyPr>
          <a:lstStyle/>
          <a:p>
            <a:pPr algn="ctr">
              <a:lnSpc>
                <a:spcPts val="30160"/>
              </a:lnSpc>
              <a:spcBef>
                <a:spcPct val="0"/>
              </a:spcBef>
            </a:pPr>
            <a:r>
              <a:rPr lang="en-US" sz="21542">
                <a:solidFill>
                  <a:srgbClr val="FFFFFF"/>
                </a:solidFill>
                <a:latin typeface="Anton"/>
                <a:ea typeface="Anton"/>
                <a:cs typeface="Anton"/>
                <a:sym typeface="Anton"/>
              </a:rPr>
              <a:t>ISSPERIENCE</a:t>
            </a:r>
          </a:p>
        </p:txBody>
      </p:sp>
      <p:sp>
        <p:nvSpPr>
          <p:cNvPr name="Freeform 4" id="4"/>
          <p:cNvSpPr/>
          <p:nvPr/>
        </p:nvSpPr>
        <p:spPr>
          <a:xfrm flipH="false" flipV="false" rot="0">
            <a:off x="7791913" y="2191192"/>
            <a:ext cx="3192169" cy="4114800"/>
          </a:xfrm>
          <a:custGeom>
            <a:avLst/>
            <a:gdLst/>
            <a:ahLst/>
            <a:cxnLst/>
            <a:rect r="r" b="b" t="t" l="l"/>
            <a:pathLst>
              <a:path h="4114800" w="3192169">
                <a:moveTo>
                  <a:pt x="0" y="0"/>
                </a:moveTo>
                <a:lnTo>
                  <a:pt x="3192169" y="0"/>
                </a:lnTo>
                <a:lnTo>
                  <a:pt x="3192169" y="4114800"/>
                </a:lnTo>
                <a:lnTo>
                  <a:pt x="0" y="4114800"/>
                </a:lnTo>
                <a:lnTo>
                  <a:pt x="0" y="0"/>
                </a:lnTo>
                <a:close/>
              </a:path>
            </a:pathLst>
          </a:custGeom>
          <a:blipFill>
            <a:blip r:embed="rId3"/>
            <a:stretch>
              <a:fillRect l="0" t="0" r="0" b="0"/>
            </a:stretch>
          </a:blipFill>
        </p:spPr>
      </p:sp>
      <p:sp>
        <p:nvSpPr>
          <p:cNvPr name="Freeform 5" id="5"/>
          <p:cNvSpPr/>
          <p:nvPr/>
        </p:nvSpPr>
        <p:spPr>
          <a:xfrm flipH="true" flipV="false" rot="0">
            <a:off x="820951" y="641910"/>
            <a:ext cx="6735478" cy="7213363"/>
          </a:xfrm>
          <a:custGeom>
            <a:avLst/>
            <a:gdLst/>
            <a:ahLst/>
            <a:cxnLst/>
            <a:rect r="r" b="b" t="t" l="l"/>
            <a:pathLst>
              <a:path h="7213363" w="6735478">
                <a:moveTo>
                  <a:pt x="6735478" y="0"/>
                </a:moveTo>
                <a:lnTo>
                  <a:pt x="0" y="0"/>
                </a:lnTo>
                <a:lnTo>
                  <a:pt x="0" y="7213364"/>
                </a:lnTo>
                <a:lnTo>
                  <a:pt x="6735478" y="7213364"/>
                </a:lnTo>
                <a:lnTo>
                  <a:pt x="6735478" y="0"/>
                </a:lnTo>
                <a:close/>
              </a:path>
            </a:pathLst>
          </a:custGeom>
          <a:blipFill>
            <a:blip r:embed="rId4"/>
            <a:stretch>
              <a:fillRect l="0" t="0" r="0" b="0"/>
            </a:stretch>
          </a:blipFill>
        </p:spPr>
      </p:sp>
      <p:sp>
        <p:nvSpPr>
          <p:cNvPr name="Freeform 6" id="6"/>
          <p:cNvSpPr/>
          <p:nvPr/>
        </p:nvSpPr>
        <p:spPr>
          <a:xfrm flipH="true" flipV="false" rot="0">
            <a:off x="14365996" y="5054364"/>
            <a:ext cx="1941969" cy="2503256"/>
          </a:xfrm>
          <a:custGeom>
            <a:avLst/>
            <a:gdLst/>
            <a:ahLst/>
            <a:cxnLst/>
            <a:rect r="r" b="b" t="t" l="l"/>
            <a:pathLst>
              <a:path h="2503256" w="1941969">
                <a:moveTo>
                  <a:pt x="1941969" y="0"/>
                </a:moveTo>
                <a:lnTo>
                  <a:pt x="0" y="0"/>
                </a:lnTo>
                <a:lnTo>
                  <a:pt x="0" y="2503256"/>
                </a:lnTo>
                <a:lnTo>
                  <a:pt x="1941969" y="2503256"/>
                </a:lnTo>
                <a:lnTo>
                  <a:pt x="1941969" y="0"/>
                </a:lnTo>
                <a:close/>
              </a:path>
            </a:pathLst>
          </a:custGeom>
          <a:blipFill>
            <a:blip r:embed="rId3"/>
            <a:stretch>
              <a:fillRect l="0" t="0" r="0" b="0"/>
            </a:stretch>
          </a:blipFill>
        </p:spPr>
      </p:sp>
      <p:sp>
        <p:nvSpPr>
          <p:cNvPr name="TextBox 7" id="7"/>
          <p:cNvSpPr txBox="true"/>
          <p:nvPr/>
        </p:nvSpPr>
        <p:spPr>
          <a:xfrm rot="0">
            <a:off x="1028700" y="443940"/>
            <a:ext cx="3159990" cy="198120"/>
          </a:xfrm>
          <a:prstGeom prst="rect">
            <a:avLst/>
          </a:prstGeom>
        </p:spPr>
        <p:txBody>
          <a:bodyPr anchor="t" rtlCol="false" tIns="0" lIns="0" bIns="0" rIns="0">
            <a:spAutoFit/>
          </a:bodyPr>
          <a:lstStyle/>
          <a:p>
            <a:pPr algn="l">
              <a:lnSpc>
                <a:spcPts val="1680"/>
              </a:lnSpc>
              <a:spcBef>
                <a:spcPct val="0"/>
              </a:spcBef>
            </a:pPr>
            <a:r>
              <a:rPr lang="en-US" b="true" sz="1200">
                <a:solidFill>
                  <a:srgbClr val="FFFFFF"/>
                </a:solidFill>
                <a:latin typeface="Open Sans Bold"/>
                <a:ea typeface="Open Sans Bold"/>
                <a:cs typeface="Open Sans Bold"/>
                <a:sym typeface="Open Sans Bold"/>
              </a:rPr>
              <a:t>NASA SpaceApps Challenge 2025</a:t>
            </a:r>
          </a:p>
        </p:txBody>
      </p:sp>
      <p:sp>
        <p:nvSpPr>
          <p:cNvPr name="TextBox 8" id="8"/>
          <p:cNvSpPr txBox="true"/>
          <p:nvPr/>
        </p:nvSpPr>
        <p:spPr>
          <a:xfrm rot="0">
            <a:off x="16226592" y="443940"/>
            <a:ext cx="978460" cy="197971"/>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ea typeface="Open Sans"/>
                <a:cs typeface="Open Sans"/>
                <a:sym typeface="Open Sans"/>
              </a:rPr>
              <a:t>Contact</a:t>
            </a:r>
          </a:p>
        </p:txBody>
      </p:sp>
      <p:sp>
        <p:nvSpPr>
          <p:cNvPr name="TextBox 9" id="9"/>
          <p:cNvSpPr txBox="true"/>
          <p:nvPr/>
        </p:nvSpPr>
        <p:spPr>
          <a:xfrm rot="0">
            <a:off x="14670796" y="443940"/>
            <a:ext cx="1060497" cy="198120"/>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ea typeface="Open Sans"/>
                <a:cs typeface="Open Sans"/>
                <a:sym typeface="Open Sans"/>
              </a:rPr>
              <a:t>Approach</a:t>
            </a:r>
          </a:p>
        </p:txBody>
      </p:sp>
      <p:sp>
        <p:nvSpPr>
          <p:cNvPr name="TextBox 10" id="10"/>
          <p:cNvSpPr txBox="true"/>
          <p:nvPr/>
        </p:nvSpPr>
        <p:spPr>
          <a:xfrm rot="0">
            <a:off x="13440039" y="443940"/>
            <a:ext cx="735456" cy="198120"/>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ea typeface="Open Sans"/>
                <a:cs typeface="Open Sans"/>
                <a:sym typeface="Open Sans"/>
              </a:rPr>
              <a:t>Solution</a:t>
            </a:r>
          </a:p>
        </p:txBody>
      </p:sp>
      <p:sp>
        <p:nvSpPr>
          <p:cNvPr name="TextBox 11" id="11"/>
          <p:cNvSpPr txBox="true"/>
          <p:nvPr/>
        </p:nvSpPr>
        <p:spPr>
          <a:xfrm rot="0">
            <a:off x="12184280" y="443940"/>
            <a:ext cx="809760" cy="198120"/>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ea typeface="Open Sans"/>
                <a:cs typeface="Open Sans"/>
                <a:sym typeface="Open Sans"/>
              </a:rPr>
              <a:t>Problem</a:t>
            </a:r>
          </a:p>
        </p:txBody>
      </p:sp>
      <p:sp>
        <p:nvSpPr>
          <p:cNvPr name="Freeform 12" id="12"/>
          <p:cNvSpPr/>
          <p:nvPr/>
        </p:nvSpPr>
        <p:spPr>
          <a:xfrm flipH="false" flipV="false" rot="0">
            <a:off x="528657" y="417745"/>
            <a:ext cx="408737" cy="240010"/>
          </a:xfrm>
          <a:custGeom>
            <a:avLst/>
            <a:gdLst/>
            <a:ahLst/>
            <a:cxnLst/>
            <a:rect r="r" b="b" t="t" l="l"/>
            <a:pathLst>
              <a:path h="240010" w="408737">
                <a:moveTo>
                  <a:pt x="0" y="0"/>
                </a:moveTo>
                <a:lnTo>
                  <a:pt x="408737" y="0"/>
                </a:lnTo>
                <a:lnTo>
                  <a:pt x="408737" y="240010"/>
                </a:lnTo>
                <a:lnTo>
                  <a:pt x="0" y="24001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13" id="13"/>
          <p:cNvGrpSpPr/>
          <p:nvPr/>
        </p:nvGrpSpPr>
        <p:grpSpPr>
          <a:xfrm rot="0">
            <a:off x="18240375" y="8165445"/>
            <a:ext cx="47625" cy="1092855"/>
            <a:chOff x="0" y="0"/>
            <a:chExt cx="12543" cy="287830"/>
          </a:xfrm>
        </p:grpSpPr>
        <p:sp>
          <p:nvSpPr>
            <p:cNvPr name="Freeform 14" id="14"/>
            <p:cNvSpPr/>
            <p:nvPr/>
          </p:nvSpPr>
          <p:spPr>
            <a:xfrm flipH="false" flipV="false" rot="0">
              <a:off x="0" y="0"/>
              <a:ext cx="12543" cy="287830"/>
            </a:xfrm>
            <a:custGeom>
              <a:avLst/>
              <a:gdLst/>
              <a:ahLst/>
              <a:cxnLst/>
              <a:rect r="r" b="b" t="t" l="l"/>
              <a:pathLst>
                <a:path h="287830" w="12543">
                  <a:moveTo>
                    <a:pt x="0" y="0"/>
                  </a:moveTo>
                  <a:lnTo>
                    <a:pt x="12543" y="0"/>
                  </a:lnTo>
                  <a:lnTo>
                    <a:pt x="12543" y="287830"/>
                  </a:lnTo>
                  <a:lnTo>
                    <a:pt x="0" y="287830"/>
                  </a:lnTo>
                  <a:close/>
                </a:path>
              </a:pathLst>
            </a:custGeom>
            <a:solidFill>
              <a:srgbClr val="FFFFFF"/>
            </a:solidFill>
          </p:spPr>
        </p:sp>
        <p:sp>
          <p:nvSpPr>
            <p:cNvPr name="TextBox 15" id="15"/>
            <p:cNvSpPr txBox="true"/>
            <p:nvPr/>
          </p:nvSpPr>
          <p:spPr>
            <a:xfrm>
              <a:off x="0" y="-38100"/>
              <a:ext cx="12543" cy="325930"/>
            </a:xfrm>
            <a:prstGeom prst="rect">
              <a:avLst/>
            </a:prstGeom>
          </p:spPr>
          <p:txBody>
            <a:bodyPr anchor="ctr" rtlCol="false" tIns="50800" lIns="50800" bIns="50800" rIns="50800"/>
            <a:lstStyle/>
            <a:p>
              <a:pPr algn="ctr">
                <a:lnSpc>
                  <a:spcPts val="2659"/>
                </a:lnSpc>
                <a:spcBef>
                  <a:spcPct val="0"/>
                </a:spcBef>
              </a:pPr>
            </a:p>
          </p:txBody>
        </p:sp>
      </p:grpSp>
      <p:sp>
        <p:nvSpPr>
          <p:cNvPr name="Freeform 16" id="16"/>
          <p:cNvSpPr/>
          <p:nvPr/>
        </p:nvSpPr>
        <p:spPr>
          <a:xfrm flipH="false" flipV="false" rot="0">
            <a:off x="3086403" y="7106901"/>
            <a:ext cx="300414" cy="300414"/>
          </a:xfrm>
          <a:custGeom>
            <a:avLst/>
            <a:gdLst/>
            <a:ahLst/>
            <a:cxnLst/>
            <a:rect r="r" b="b" t="t" l="l"/>
            <a:pathLst>
              <a:path h="300414" w="300414">
                <a:moveTo>
                  <a:pt x="0" y="0"/>
                </a:moveTo>
                <a:lnTo>
                  <a:pt x="300414" y="0"/>
                </a:lnTo>
                <a:lnTo>
                  <a:pt x="300414" y="300414"/>
                </a:lnTo>
                <a:lnTo>
                  <a:pt x="0" y="30041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7" id="17"/>
          <p:cNvSpPr txBox="true"/>
          <p:nvPr/>
        </p:nvSpPr>
        <p:spPr>
          <a:xfrm rot="0">
            <a:off x="3548742" y="7068801"/>
            <a:ext cx="2987333" cy="323347"/>
          </a:xfrm>
          <a:prstGeom prst="rect">
            <a:avLst/>
          </a:prstGeom>
        </p:spPr>
        <p:txBody>
          <a:bodyPr anchor="t" rtlCol="false" tIns="0" lIns="0" bIns="0" rIns="0">
            <a:spAutoFit/>
          </a:bodyPr>
          <a:lstStyle/>
          <a:p>
            <a:pPr algn="l">
              <a:lnSpc>
                <a:spcPts val="2652"/>
              </a:lnSpc>
              <a:spcBef>
                <a:spcPct val="0"/>
              </a:spcBef>
            </a:pPr>
            <a:r>
              <a:rPr lang="en-US" sz="1894" u="sng">
                <a:solidFill>
                  <a:srgbClr val="FFFFFF"/>
                </a:solidFill>
                <a:latin typeface="Open Sans"/>
                <a:ea typeface="Open Sans"/>
                <a:cs typeface="Open Sans"/>
                <a:sym typeface="Open Sans"/>
                <a:hlinkClick r:id="rId9" tooltip="https://issperience.netlify.app"/>
              </a:rPr>
              <a:t>issperience.netlify.app</a:t>
            </a:r>
          </a:p>
        </p:txBody>
      </p:sp>
      <p:sp>
        <p:nvSpPr>
          <p:cNvPr name="Freeform 18" id="18"/>
          <p:cNvSpPr/>
          <p:nvPr/>
        </p:nvSpPr>
        <p:spPr>
          <a:xfrm flipH="false" flipV="false" rot="0">
            <a:off x="11883866" y="7136848"/>
            <a:ext cx="300414" cy="300414"/>
          </a:xfrm>
          <a:custGeom>
            <a:avLst/>
            <a:gdLst/>
            <a:ahLst/>
            <a:cxnLst/>
            <a:rect r="r" b="b" t="t" l="l"/>
            <a:pathLst>
              <a:path h="300414" w="300414">
                <a:moveTo>
                  <a:pt x="0" y="0"/>
                </a:moveTo>
                <a:lnTo>
                  <a:pt x="300414" y="0"/>
                </a:lnTo>
                <a:lnTo>
                  <a:pt x="300414" y="300413"/>
                </a:lnTo>
                <a:lnTo>
                  <a:pt x="0" y="30041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19" id="19"/>
          <p:cNvSpPr txBox="true"/>
          <p:nvPr/>
        </p:nvSpPr>
        <p:spPr>
          <a:xfrm rot="0">
            <a:off x="12314101" y="7076385"/>
            <a:ext cx="2987333" cy="323347"/>
          </a:xfrm>
          <a:prstGeom prst="rect">
            <a:avLst/>
          </a:prstGeom>
        </p:spPr>
        <p:txBody>
          <a:bodyPr anchor="t" rtlCol="false" tIns="0" lIns="0" bIns="0" rIns="0">
            <a:spAutoFit/>
          </a:bodyPr>
          <a:lstStyle/>
          <a:p>
            <a:pPr algn="l">
              <a:lnSpc>
                <a:spcPts val="2652"/>
              </a:lnSpc>
              <a:spcBef>
                <a:spcPct val="0"/>
              </a:spcBef>
            </a:pPr>
            <a:r>
              <a:rPr lang="en-US" sz="1894">
                <a:solidFill>
                  <a:srgbClr val="FFFFFF"/>
                </a:solidFill>
                <a:latin typeface="Open Sans"/>
                <a:ea typeface="Open Sans"/>
                <a:cs typeface="Open Sans"/>
                <a:sym typeface="Open Sans"/>
              </a:rPr>
              <a:t>davesohamm@gmail.com</a:t>
            </a:r>
          </a:p>
        </p:txBody>
      </p:sp>
      <p:grpSp>
        <p:nvGrpSpPr>
          <p:cNvPr name="Group 20" id="20"/>
          <p:cNvGrpSpPr/>
          <p:nvPr/>
        </p:nvGrpSpPr>
        <p:grpSpPr>
          <a:xfrm rot="0">
            <a:off x="17259300" y="0"/>
            <a:ext cx="1028700" cy="1028700"/>
            <a:chOff x="0" y="0"/>
            <a:chExt cx="270933" cy="270933"/>
          </a:xfrm>
        </p:grpSpPr>
        <p:sp>
          <p:nvSpPr>
            <p:cNvPr name="Freeform 21" id="21"/>
            <p:cNvSpPr/>
            <p:nvPr/>
          </p:nvSpPr>
          <p:spPr>
            <a:xfrm flipH="false" flipV="false" rot="0">
              <a:off x="0" y="0"/>
              <a:ext cx="270933" cy="270933"/>
            </a:xfrm>
            <a:custGeom>
              <a:avLst/>
              <a:gdLst/>
              <a:ahLst/>
              <a:cxnLst/>
              <a:rect r="r" b="b" t="t" l="l"/>
              <a:pathLst>
                <a:path h="270933" w="270933">
                  <a:moveTo>
                    <a:pt x="0" y="0"/>
                  </a:moveTo>
                  <a:lnTo>
                    <a:pt x="270933" y="0"/>
                  </a:lnTo>
                  <a:lnTo>
                    <a:pt x="270933" y="270933"/>
                  </a:lnTo>
                  <a:lnTo>
                    <a:pt x="0" y="270933"/>
                  </a:lnTo>
                  <a:close/>
                </a:path>
              </a:pathLst>
            </a:custGeom>
            <a:solidFill>
              <a:srgbClr val="FFFFFF">
                <a:alpha val="6667"/>
              </a:srgbClr>
            </a:solidFill>
            <a:ln cap="sq">
              <a:noFill/>
              <a:prstDash val="solid"/>
              <a:miter/>
            </a:ln>
          </p:spPr>
        </p:sp>
        <p:sp>
          <p:nvSpPr>
            <p:cNvPr name="TextBox 22" id="22"/>
            <p:cNvSpPr txBox="true"/>
            <p:nvPr/>
          </p:nvSpPr>
          <p:spPr>
            <a:xfrm>
              <a:off x="0" y="-38100"/>
              <a:ext cx="270933" cy="309033"/>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TextBox 23" id="23"/>
          <p:cNvSpPr txBox="true"/>
          <p:nvPr/>
        </p:nvSpPr>
        <p:spPr>
          <a:xfrm rot="0">
            <a:off x="6282452" y="9716375"/>
            <a:ext cx="5723097" cy="323215"/>
          </a:xfrm>
          <a:prstGeom prst="rect">
            <a:avLst/>
          </a:prstGeom>
        </p:spPr>
        <p:txBody>
          <a:bodyPr anchor="t" rtlCol="false" tIns="0" lIns="0" bIns="0" rIns="0">
            <a:spAutoFit/>
          </a:bodyPr>
          <a:lstStyle/>
          <a:p>
            <a:pPr algn="ctr">
              <a:lnSpc>
                <a:spcPts val="2659"/>
              </a:lnSpc>
              <a:spcBef>
                <a:spcPct val="0"/>
              </a:spcBef>
            </a:pPr>
            <a:r>
              <a:rPr lang="en-US" sz="1899">
                <a:solidFill>
                  <a:srgbClr val="FFFFFF"/>
                </a:solidFill>
                <a:latin typeface="Open Sans"/>
                <a:ea typeface="Open Sans"/>
                <a:cs typeface="Open Sans"/>
                <a:sym typeface="Open Sans"/>
              </a:rPr>
              <a:t>All features are working on :</a:t>
            </a:r>
            <a:r>
              <a:rPr lang="en-US" sz="1899" u="sng">
                <a:solidFill>
                  <a:srgbClr val="FFFFFF"/>
                </a:solidFill>
                <a:latin typeface="Open Sans"/>
                <a:ea typeface="Open Sans"/>
                <a:cs typeface="Open Sans"/>
                <a:sym typeface="Open Sans"/>
                <a:hlinkClick r:id="rId12" tooltip="http://issperience.netlify.app"/>
              </a:rPr>
              <a:t> issperience.netlify.app</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111" r="0" b="-9111"/>
            </a:stretch>
          </a:blipFill>
        </p:spPr>
      </p:sp>
      <p:sp>
        <p:nvSpPr>
          <p:cNvPr name="Freeform 3" id="3"/>
          <p:cNvSpPr/>
          <p:nvPr/>
        </p:nvSpPr>
        <p:spPr>
          <a:xfrm flipH="false" flipV="false" rot="0">
            <a:off x="528657" y="417745"/>
            <a:ext cx="408737" cy="240010"/>
          </a:xfrm>
          <a:custGeom>
            <a:avLst/>
            <a:gdLst/>
            <a:ahLst/>
            <a:cxnLst/>
            <a:rect r="r" b="b" t="t" l="l"/>
            <a:pathLst>
              <a:path h="240010" w="408737">
                <a:moveTo>
                  <a:pt x="0" y="0"/>
                </a:moveTo>
                <a:lnTo>
                  <a:pt x="408737" y="0"/>
                </a:lnTo>
                <a:lnTo>
                  <a:pt x="408737" y="240010"/>
                </a:lnTo>
                <a:lnTo>
                  <a:pt x="0" y="24001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18240375" y="8165445"/>
            <a:ext cx="47625" cy="1092855"/>
            <a:chOff x="0" y="0"/>
            <a:chExt cx="12543" cy="287830"/>
          </a:xfrm>
        </p:grpSpPr>
        <p:sp>
          <p:nvSpPr>
            <p:cNvPr name="Freeform 5" id="5"/>
            <p:cNvSpPr/>
            <p:nvPr/>
          </p:nvSpPr>
          <p:spPr>
            <a:xfrm flipH="false" flipV="false" rot="0">
              <a:off x="0" y="0"/>
              <a:ext cx="12543" cy="287830"/>
            </a:xfrm>
            <a:custGeom>
              <a:avLst/>
              <a:gdLst/>
              <a:ahLst/>
              <a:cxnLst/>
              <a:rect r="r" b="b" t="t" l="l"/>
              <a:pathLst>
                <a:path h="287830" w="12543">
                  <a:moveTo>
                    <a:pt x="0" y="0"/>
                  </a:moveTo>
                  <a:lnTo>
                    <a:pt x="12543" y="0"/>
                  </a:lnTo>
                  <a:lnTo>
                    <a:pt x="12543" y="287830"/>
                  </a:lnTo>
                  <a:lnTo>
                    <a:pt x="0" y="287830"/>
                  </a:lnTo>
                  <a:close/>
                </a:path>
              </a:pathLst>
            </a:custGeom>
            <a:solidFill>
              <a:srgbClr val="FFFFFF"/>
            </a:solidFill>
          </p:spPr>
        </p:sp>
        <p:sp>
          <p:nvSpPr>
            <p:cNvPr name="TextBox 6" id="6"/>
            <p:cNvSpPr txBox="true"/>
            <p:nvPr/>
          </p:nvSpPr>
          <p:spPr>
            <a:xfrm>
              <a:off x="0" y="-38100"/>
              <a:ext cx="12543" cy="325930"/>
            </a:xfrm>
            <a:prstGeom prst="rect">
              <a:avLst/>
            </a:prstGeom>
          </p:spPr>
          <p:txBody>
            <a:bodyPr anchor="ctr" rtlCol="false" tIns="50800" lIns="50800" bIns="50800" rIns="50800"/>
            <a:lstStyle/>
            <a:p>
              <a:pPr algn="ctr">
                <a:lnSpc>
                  <a:spcPts val="2659"/>
                </a:lnSpc>
                <a:spcBef>
                  <a:spcPct val="0"/>
                </a:spcBef>
              </a:pPr>
            </a:p>
          </p:txBody>
        </p:sp>
      </p:grpSp>
      <p:grpSp>
        <p:nvGrpSpPr>
          <p:cNvPr name="Group 7" id="7"/>
          <p:cNvGrpSpPr/>
          <p:nvPr/>
        </p:nvGrpSpPr>
        <p:grpSpPr>
          <a:xfrm rot="0">
            <a:off x="733026" y="2004165"/>
            <a:ext cx="8171325" cy="6278671"/>
            <a:chOff x="0" y="0"/>
            <a:chExt cx="2152118" cy="1653642"/>
          </a:xfrm>
        </p:grpSpPr>
        <p:sp>
          <p:nvSpPr>
            <p:cNvPr name="Freeform 8" id="8"/>
            <p:cNvSpPr/>
            <p:nvPr/>
          </p:nvSpPr>
          <p:spPr>
            <a:xfrm flipH="false" flipV="false" rot="0">
              <a:off x="0" y="0"/>
              <a:ext cx="2152118" cy="1653642"/>
            </a:xfrm>
            <a:custGeom>
              <a:avLst/>
              <a:gdLst/>
              <a:ahLst/>
              <a:cxnLst/>
              <a:rect r="r" b="b" t="t" l="l"/>
              <a:pathLst>
                <a:path h="1653642" w="2152118">
                  <a:moveTo>
                    <a:pt x="0" y="0"/>
                  </a:moveTo>
                  <a:lnTo>
                    <a:pt x="2152118" y="0"/>
                  </a:lnTo>
                  <a:lnTo>
                    <a:pt x="2152118" y="1653642"/>
                  </a:lnTo>
                  <a:lnTo>
                    <a:pt x="0" y="1653642"/>
                  </a:lnTo>
                  <a:close/>
                </a:path>
              </a:pathLst>
            </a:custGeom>
            <a:solidFill>
              <a:srgbClr val="FFFFFF">
                <a:alpha val="6667"/>
              </a:srgbClr>
            </a:solidFill>
          </p:spPr>
        </p:sp>
        <p:sp>
          <p:nvSpPr>
            <p:cNvPr name="TextBox 9" id="9"/>
            <p:cNvSpPr txBox="true"/>
            <p:nvPr/>
          </p:nvSpPr>
          <p:spPr>
            <a:xfrm>
              <a:off x="0" y="-38100"/>
              <a:ext cx="2152118" cy="1691742"/>
            </a:xfrm>
            <a:prstGeom prst="rect">
              <a:avLst/>
            </a:prstGeom>
          </p:spPr>
          <p:txBody>
            <a:bodyPr anchor="ctr" rtlCol="false" tIns="50800" lIns="50800" bIns="50800" rIns="50800"/>
            <a:lstStyle/>
            <a:p>
              <a:pPr algn="ctr">
                <a:lnSpc>
                  <a:spcPts val="2659"/>
                </a:lnSpc>
              </a:pPr>
            </a:p>
          </p:txBody>
        </p:sp>
      </p:grpSp>
      <p:grpSp>
        <p:nvGrpSpPr>
          <p:cNvPr name="Group 10" id="10"/>
          <p:cNvGrpSpPr/>
          <p:nvPr/>
        </p:nvGrpSpPr>
        <p:grpSpPr>
          <a:xfrm rot="0">
            <a:off x="937394" y="2418964"/>
            <a:ext cx="7771551" cy="5449073"/>
            <a:chOff x="0" y="0"/>
            <a:chExt cx="1159228" cy="812800"/>
          </a:xfrm>
        </p:grpSpPr>
        <p:sp>
          <p:nvSpPr>
            <p:cNvPr name="Freeform 11" id="11"/>
            <p:cNvSpPr/>
            <p:nvPr/>
          </p:nvSpPr>
          <p:spPr>
            <a:xfrm flipH="false" flipV="false" rot="0">
              <a:off x="0" y="0"/>
              <a:ext cx="1159228" cy="812800"/>
            </a:xfrm>
            <a:custGeom>
              <a:avLst/>
              <a:gdLst/>
              <a:ahLst/>
              <a:cxnLst/>
              <a:rect r="r" b="b" t="t" l="l"/>
              <a:pathLst>
                <a:path h="812800" w="1159228">
                  <a:moveTo>
                    <a:pt x="0" y="0"/>
                  </a:moveTo>
                  <a:lnTo>
                    <a:pt x="1159228" y="0"/>
                  </a:lnTo>
                  <a:lnTo>
                    <a:pt x="1159228" y="812800"/>
                  </a:lnTo>
                  <a:lnTo>
                    <a:pt x="0" y="812800"/>
                  </a:lnTo>
                  <a:close/>
                </a:path>
              </a:pathLst>
            </a:custGeom>
            <a:blipFill>
              <a:blip r:embed="rId5"/>
              <a:stretch>
                <a:fillRect l="-12325" t="0" r="-12325" b="0"/>
              </a:stretch>
            </a:blipFill>
          </p:spPr>
        </p:sp>
      </p:grpSp>
      <p:grpSp>
        <p:nvGrpSpPr>
          <p:cNvPr name="Group 12" id="12"/>
          <p:cNvGrpSpPr/>
          <p:nvPr/>
        </p:nvGrpSpPr>
        <p:grpSpPr>
          <a:xfrm rot="0">
            <a:off x="17259300" y="0"/>
            <a:ext cx="1028700" cy="1028700"/>
            <a:chOff x="0" y="0"/>
            <a:chExt cx="270933" cy="270933"/>
          </a:xfrm>
        </p:grpSpPr>
        <p:sp>
          <p:nvSpPr>
            <p:cNvPr name="Freeform 13" id="13"/>
            <p:cNvSpPr/>
            <p:nvPr/>
          </p:nvSpPr>
          <p:spPr>
            <a:xfrm flipH="false" flipV="false" rot="0">
              <a:off x="0" y="0"/>
              <a:ext cx="270933" cy="270933"/>
            </a:xfrm>
            <a:custGeom>
              <a:avLst/>
              <a:gdLst/>
              <a:ahLst/>
              <a:cxnLst/>
              <a:rect r="r" b="b" t="t" l="l"/>
              <a:pathLst>
                <a:path h="270933" w="270933">
                  <a:moveTo>
                    <a:pt x="0" y="0"/>
                  </a:moveTo>
                  <a:lnTo>
                    <a:pt x="270933" y="0"/>
                  </a:lnTo>
                  <a:lnTo>
                    <a:pt x="270933" y="270933"/>
                  </a:lnTo>
                  <a:lnTo>
                    <a:pt x="0" y="270933"/>
                  </a:lnTo>
                  <a:close/>
                </a:path>
              </a:pathLst>
            </a:custGeom>
            <a:solidFill>
              <a:srgbClr val="FFFFFF">
                <a:alpha val="6667"/>
              </a:srgbClr>
            </a:solidFill>
            <a:ln cap="sq">
              <a:noFill/>
              <a:prstDash val="solid"/>
              <a:miter/>
            </a:ln>
          </p:spPr>
        </p:sp>
        <p:sp>
          <p:nvSpPr>
            <p:cNvPr name="TextBox 14" id="14"/>
            <p:cNvSpPr txBox="true"/>
            <p:nvPr/>
          </p:nvSpPr>
          <p:spPr>
            <a:xfrm>
              <a:off x="0" y="-38100"/>
              <a:ext cx="270933" cy="309033"/>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TextBox 15" id="15"/>
          <p:cNvSpPr txBox="true"/>
          <p:nvPr/>
        </p:nvSpPr>
        <p:spPr>
          <a:xfrm rot="0">
            <a:off x="1028700" y="443940"/>
            <a:ext cx="2842273" cy="198120"/>
          </a:xfrm>
          <a:prstGeom prst="rect">
            <a:avLst/>
          </a:prstGeom>
        </p:spPr>
        <p:txBody>
          <a:bodyPr anchor="t" rtlCol="false" tIns="0" lIns="0" bIns="0" rIns="0">
            <a:spAutoFit/>
          </a:bodyPr>
          <a:lstStyle/>
          <a:p>
            <a:pPr algn="l">
              <a:lnSpc>
                <a:spcPts val="1680"/>
              </a:lnSpc>
              <a:spcBef>
                <a:spcPct val="0"/>
              </a:spcBef>
            </a:pPr>
            <a:r>
              <a:rPr lang="en-US" b="true" sz="1200">
                <a:solidFill>
                  <a:srgbClr val="FFFFFF"/>
                </a:solidFill>
                <a:latin typeface="Open Sans Bold"/>
                <a:ea typeface="Open Sans Bold"/>
                <a:cs typeface="Open Sans Bold"/>
                <a:sym typeface="Open Sans Bold"/>
              </a:rPr>
              <a:t>NASA SpaceApps Challenge 2025</a:t>
            </a:r>
          </a:p>
        </p:txBody>
      </p:sp>
      <p:sp>
        <p:nvSpPr>
          <p:cNvPr name="TextBox 16" id="16"/>
          <p:cNvSpPr txBox="true"/>
          <p:nvPr/>
        </p:nvSpPr>
        <p:spPr>
          <a:xfrm rot="0">
            <a:off x="16226592" y="443940"/>
            <a:ext cx="978460" cy="198120"/>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ea typeface="Open Sans"/>
                <a:cs typeface="Open Sans"/>
                <a:sym typeface="Open Sans"/>
              </a:rPr>
              <a:t>Contact</a:t>
            </a:r>
          </a:p>
        </p:txBody>
      </p:sp>
      <p:sp>
        <p:nvSpPr>
          <p:cNvPr name="TextBox 17" id="17"/>
          <p:cNvSpPr txBox="true"/>
          <p:nvPr/>
        </p:nvSpPr>
        <p:spPr>
          <a:xfrm rot="0">
            <a:off x="14670796" y="443940"/>
            <a:ext cx="1060497" cy="198120"/>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ea typeface="Open Sans"/>
                <a:cs typeface="Open Sans"/>
                <a:sym typeface="Open Sans"/>
              </a:rPr>
              <a:t>Approach</a:t>
            </a:r>
          </a:p>
        </p:txBody>
      </p:sp>
      <p:sp>
        <p:nvSpPr>
          <p:cNvPr name="TextBox 18" id="18"/>
          <p:cNvSpPr txBox="true"/>
          <p:nvPr/>
        </p:nvSpPr>
        <p:spPr>
          <a:xfrm rot="0">
            <a:off x="13440039" y="443940"/>
            <a:ext cx="735456" cy="198120"/>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ea typeface="Open Sans"/>
                <a:cs typeface="Open Sans"/>
                <a:sym typeface="Open Sans"/>
              </a:rPr>
              <a:t>Solution</a:t>
            </a:r>
          </a:p>
        </p:txBody>
      </p:sp>
      <p:sp>
        <p:nvSpPr>
          <p:cNvPr name="TextBox 19" id="19"/>
          <p:cNvSpPr txBox="true"/>
          <p:nvPr/>
        </p:nvSpPr>
        <p:spPr>
          <a:xfrm rot="0">
            <a:off x="12184280" y="443940"/>
            <a:ext cx="809760" cy="198120"/>
          </a:xfrm>
          <a:prstGeom prst="rect">
            <a:avLst/>
          </a:prstGeom>
        </p:spPr>
        <p:txBody>
          <a:bodyPr anchor="t" rtlCol="false" tIns="0" lIns="0" bIns="0" rIns="0">
            <a:spAutoFit/>
          </a:bodyPr>
          <a:lstStyle/>
          <a:p>
            <a:pPr algn="l">
              <a:lnSpc>
                <a:spcPts val="1680"/>
              </a:lnSpc>
              <a:spcBef>
                <a:spcPct val="0"/>
              </a:spcBef>
            </a:pPr>
            <a:r>
              <a:rPr lang="en-US" b="true" sz="1200">
                <a:solidFill>
                  <a:srgbClr val="FFFFFF"/>
                </a:solidFill>
                <a:latin typeface="Open Sans Bold"/>
                <a:ea typeface="Open Sans Bold"/>
                <a:cs typeface="Open Sans Bold"/>
                <a:sym typeface="Open Sans Bold"/>
              </a:rPr>
              <a:t>Problem</a:t>
            </a:r>
          </a:p>
        </p:txBody>
      </p:sp>
      <p:sp>
        <p:nvSpPr>
          <p:cNvPr name="TextBox 20" id="20"/>
          <p:cNvSpPr txBox="true"/>
          <p:nvPr/>
        </p:nvSpPr>
        <p:spPr>
          <a:xfrm rot="0">
            <a:off x="9936748" y="1880340"/>
            <a:ext cx="7836902" cy="2263775"/>
          </a:xfrm>
          <a:prstGeom prst="rect">
            <a:avLst/>
          </a:prstGeom>
        </p:spPr>
        <p:txBody>
          <a:bodyPr anchor="t" rtlCol="false" tIns="0" lIns="0" bIns="0" rIns="0">
            <a:spAutoFit/>
          </a:bodyPr>
          <a:lstStyle/>
          <a:p>
            <a:pPr algn="l">
              <a:lnSpc>
                <a:spcPts val="9099"/>
              </a:lnSpc>
            </a:pPr>
            <a:r>
              <a:rPr lang="en-US" sz="6499">
                <a:solidFill>
                  <a:srgbClr val="FFFFFF"/>
                </a:solidFill>
                <a:latin typeface="Anton"/>
                <a:ea typeface="Anton"/>
                <a:cs typeface="Anton"/>
                <a:sym typeface="Anton"/>
              </a:rPr>
              <a:t>PROBLEM &amp; OPPORTUNITY</a:t>
            </a:r>
          </a:p>
          <a:p>
            <a:pPr algn="l">
              <a:lnSpc>
                <a:spcPts val="9099"/>
              </a:lnSpc>
              <a:spcBef>
                <a:spcPct val="0"/>
              </a:spcBef>
            </a:pPr>
          </a:p>
        </p:txBody>
      </p:sp>
      <p:sp>
        <p:nvSpPr>
          <p:cNvPr name="TextBox 21" id="21"/>
          <p:cNvSpPr txBox="true"/>
          <p:nvPr/>
        </p:nvSpPr>
        <p:spPr>
          <a:xfrm rot="0">
            <a:off x="9936748" y="3845600"/>
            <a:ext cx="6035433" cy="617220"/>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ea typeface="Open Sans"/>
                <a:cs typeface="Open Sans"/>
                <a:sym typeface="Open Sans"/>
              </a:rPr>
              <a:t>Space education tools are often static; users struggle to grasp life and science aboard the ISS There are not many 3D interactive tools available, that can give knowledge in an interactive and entertaining way. </a:t>
            </a:r>
          </a:p>
        </p:txBody>
      </p:sp>
      <p:sp>
        <p:nvSpPr>
          <p:cNvPr name="TextBox 22" id="22"/>
          <p:cNvSpPr txBox="true"/>
          <p:nvPr/>
        </p:nvSpPr>
        <p:spPr>
          <a:xfrm rot="0">
            <a:off x="9936748" y="3360048"/>
            <a:ext cx="2378606" cy="297180"/>
          </a:xfrm>
          <a:prstGeom prst="rect">
            <a:avLst/>
          </a:prstGeom>
        </p:spPr>
        <p:txBody>
          <a:bodyPr anchor="t" rtlCol="false" tIns="0" lIns="0" bIns="0" rIns="0">
            <a:spAutoFit/>
          </a:bodyPr>
          <a:lstStyle/>
          <a:p>
            <a:pPr algn="l">
              <a:lnSpc>
                <a:spcPts val="2519"/>
              </a:lnSpc>
              <a:spcBef>
                <a:spcPct val="0"/>
              </a:spcBef>
            </a:pPr>
            <a:r>
              <a:rPr lang="en-US" b="true" sz="1799">
                <a:solidFill>
                  <a:srgbClr val="FFFFFF"/>
                </a:solidFill>
                <a:latin typeface="Open Sans Bold"/>
                <a:ea typeface="Open Sans Bold"/>
                <a:cs typeface="Open Sans Bold"/>
                <a:sym typeface="Open Sans Bold"/>
              </a:rPr>
              <a:t>Problem</a:t>
            </a:r>
          </a:p>
        </p:txBody>
      </p:sp>
      <p:sp>
        <p:nvSpPr>
          <p:cNvPr name="TextBox 23" id="23"/>
          <p:cNvSpPr txBox="true"/>
          <p:nvPr/>
        </p:nvSpPr>
        <p:spPr>
          <a:xfrm rot="0">
            <a:off x="9936748" y="5010247"/>
            <a:ext cx="6035433" cy="826770"/>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ea typeface="Open Sans"/>
                <a:cs typeface="Open Sans"/>
                <a:sym typeface="Open Sans"/>
              </a:rPr>
              <a:t>Modern WebGL runs in the browser to render an interactive Earth and ISS perspectives—no installs, instant engagement on common school device. Open datasets and publicly available imagery can power live or recent Earth views, events, and overlays that tie learning to the real world.</a:t>
            </a:r>
          </a:p>
        </p:txBody>
      </p:sp>
      <p:sp>
        <p:nvSpPr>
          <p:cNvPr name="TextBox 24" id="24"/>
          <p:cNvSpPr txBox="true"/>
          <p:nvPr/>
        </p:nvSpPr>
        <p:spPr>
          <a:xfrm rot="0">
            <a:off x="9936748" y="4643348"/>
            <a:ext cx="2378606" cy="297180"/>
          </a:xfrm>
          <a:prstGeom prst="rect">
            <a:avLst/>
          </a:prstGeom>
        </p:spPr>
        <p:txBody>
          <a:bodyPr anchor="t" rtlCol="false" tIns="0" lIns="0" bIns="0" rIns="0">
            <a:spAutoFit/>
          </a:bodyPr>
          <a:lstStyle/>
          <a:p>
            <a:pPr algn="l">
              <a:lnSpc>
                <a:spcPts val="2519"/>
              </a:lnSpc>
              <a:spcBef>
                <a:spcPct val="0"/>
              </a:spcBef>
            </a:pPr>
            <a:r>
              <a:rPr lang="en-US" b="true" sz="1799">
                <a:solidFill>
                  <a:srgbClr val="FFFFFF"/>
                </a:solidFill>
                <a:latin typeface="Open Sans Bold"/>
                <a:ea typeface="Open Sans Bold"/>
                <a:cs typeface="Open Sans Bold"/>
                <a:sym typeface="Open Sans Bold"/>
              </a:rPr>
              <a:t>Opportunity</a:t>
            </a:r>
          </a:p>
        </p:txBody>
      </p:sp>
      <p:sp>
        <p:nvSpPr>
          <p:cNvPr name="TextBox 25" id="25"/>
          <p:cNvSpPr txBox="true"/>
          <p:nvPr/>
        </p:nvSpPr>
        <p:spPr>
          <a:xfrm rot="0">
            <a:off x="9936748" y="6475504"/>
            <a:ext cx="6035433" cy="617220"/>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ea typeface="Open Sans"/>
                <a:cs typeface="Open Sans"/>
                <a:sym typeface="Open Sans"/>
              </a:rPr>
              <a:t>Students : hands-on activities that simulate microgravity constraints and connect observations to real data and missions. Educators : ready-to-run modules that fit a 5–15 minute block, with clear learning objectives and visible progress.</a:t>
            </a:r>
          </a:p>
        </p:txBody>
      </p:sp>
      <p:sp>
        <p:nvSpPr>
          <p:cNvPr name="TextBox 26" id="26"/>
          <p:cNvSpPr txBox="true"/>
          <p:nvPr/>
        </p:nvSpPr>
        <p:spPr>
          <a:xfrm rot="0">
            <a:off x="9936748" y="6017992"/>
            <a:ext cx="2378606" cy="297180"/>
          </a:xfrm>
          <a:prstGeom prst="rect">
            <a:avLst/>
          </a:prstGeom>
        </p:spPr>
        <p:txBody>
          <a:bodyPr anchor="t" rtlCol="false" tIns="0" lIns="0" bIns="0" rIns="0">
            <a:spAutoFit/>
          </a:bodyPr>
          <a:lstStyle/>
          <a:p>
            <a:pPr algn="l">
              <a:lnSpc>
                <a:spcPts val="2519"/>
              </a:lnSpc>
              <a:spcBef>
                <a:spcPct val="0"/>
              </a:spcBef>
            </a:pPr>
            <a:r>
              <a:rPr lang="en-US" b="true" sz="1799">
                <a:solidFill>
                  <a:srgbClr val="FFFFFF"/>
                </a:solidFill>
                <a:latin typeface="Open Sans Bold"/>
                <a:ea typeface="Open Sans Bold"/>
                <a:cs typeface="Open Sans Bold"/>
                <a:sym typeface="Open Sans Bold"/>
              </a:rPr>
              <a:t>User Needs</a:t>
            </a:r>
          </a:p>
        </p:txBody>
      </p:sp>
      <p:sp>
        <p:nvSpPr>
          <p:cNvPr name="TextBox 27" id="27"/>
          <p:cNvSpPr txBox="true"/>
          <p:nvPr/>
        </p:nvSpPr>
        <p:spPr>
          <a:xfrm rot="0">
            <a:off x="9936748" y="7704229"/>
            <a:ext cx="6035433" cy="826770"/>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ea typeface="Open Sans"/>
                <a:cs typeface="Open Sans"/>
                <a:sym typeface="Open Sans"/>
              </a:rPr>
              <a:t>Runs fully in the browser with no install, minimal permissions, and privacy-safe defaults; quick start in under 5 minutes. Performs on mid-tier hardware and school networks via progressive loading, lightweight assets, and graceful feature degradation.</a:t>
            </a:r>
          </a:p>
        </p:txBody>
      </p:sp>
      <p:sp>
        <p:nvSpPr>
          <p:cNvPr name="TextBox 28" id="28"/>
          <p:cNvSpPr txBox="true"/>
          <p:nvPr/>
        </p:nvSpPr>
        <p:spPr>
          <a:xfrm rot="0">
            <a:off x="9936748" y="7245124"/>
            <a:ext cx="2378606" cy="297180"/>
          </a:xfrm>
          <a:prstGeom prst="rect">
            <a:avLst/>
          </a:prstGeom>
        </p:spPr>
        <p:txBody>
          <a:bodyPr anchor="t" rtlCol="false" tIns="0" lIns="0" bIns="0" rIns="0">
            <a:spAutoFit/>
          </a:bodyPr>
          <a:lstStyle/>
          <a:p>
            <a:pPr algn="l">
              <a:lnSpc>
                <a:spcPts val="2519"/>
              </a:lnSpc>
              <a:spcBef>
                <a:spcPct val="0"/>
              </a:spcBef>
            </a:pPr>
            <a:r>
              <a:rPr lang="en-US" b="true" sz="1799">
                <a:solidFill>
                  <a:srgbClr val="FFFFFF"/>
                </a:solidFill>
                <a:latin typeface="Open Sans Bold"/>
                <a:ea typeface="Open Sans Bold"/>
                <a:cs typeface="Open Sans Bold"/>
                <a:sym typeface="Open Sans Bold"/>
              </a:rPr>
              <a:t>Constraints</a:t>
            </a:r>
          </a:p>
        </p:txBody>
      </p:sp>
      <p:sp>
        <p:nvSpPr>
          <p:cNvPr name="TextBox 29" id="29"/>
          <p:cNvSpPr txBox="true"/>
          <p:nvPr/>
        </p:nvSpPr>
        <p:spPr>
          <a:xfrm rot="0">
            <a:off x="668337" y="9630410"/>
            <a:ext cx="16472027" cy="656590"/>
          </a:xfrm>
          <a:prstGeom prst="rect">
            <a:avLst/>
          </a:prstGeom>
        </p:spPr>
        <p:txBody>
          <a:bodyPr anchor="t" rtlCol="false" tIns="0" lIns="0" bIns="0" rIns="0">
            <a:spAutoFit/>
          </a:bodyPr>
          <a:lstStyle/>
          <a:p>
            <a:pPr algn="ctr">
              <a:lnSpc>
                <a:spcPts val="2659"/>
              </a:lnSpc>
            </a:pPr>
            <a:r>
              <a:rPr lang="en-US" sz="1899">
                <a:solidFill>
                  <a:srgbClr val="FFFFFF"/>
                </a:solidFill>
                <a:latin typeface="Open Sans"/>
                <a:ea typeface="Open Sans"/>
                <a:cs typeface="Open Sans"/>
                <a:sym typeface="Open Sans"/>
              </a:rPr>
              <a:t>Problem Statement : International Space Station 25th Anniversary Apps</a:t>
            </a:r>
          </a:p>
          <a:p>
            <a:pPr algn="ctr">
              <a:lnSpc>
                <a:spcPts val="2659"/>
              </a:lnSpc>
              <a:spcBef>
                <a:spcPct val="0"/>
              </a:spcBef>
            </a:pP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111" r="0" b="-9111"/>
            </a:stretch>
          </a:blipFill>
        </p:spPr>
      </p:sp>
      <p:sp>
        <p:nvSpPr>
          <p:cNvPr name="Freeform 3" id="3"/>
          <p:cNvSpPr/>
          <p:nvPr/>
        </p:nvSpPr>
        <p:spPr>
          <a:xfrm flipH="false" flipV="false" rot="0">
            <a:off x="528657" y="417745"/>
            <a:ext cx="408737" cy="240010"/>
          </a:xfrm>
          <a:custGeom>
            <a:avLst/>
            <a:gdLst/>
            <a:ahLst/>
            <a:cxnLst/>
            <a:rect r="r" b="b" t="t" l="l"/>
            <a:pathLst>
              <a:path h="240010" w="408737">
                <a:moveTo>
                  <a:pt x="0" y="0"/>
                </a:moveTo>
                <a:lnTo>
                  <a:pt x="408737" y="0"/>
                </a:lnTo>
                <a:lnTo>
                  <a:pt x="408737" y="240010"/>
                </a:lnTo>
                <a:lnTo>
                  <a:pt x="0" y="24001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18240375" y="8165445"/>
            <a:ext cx="47625" cy="1092855"/>
            <a:chOff x="0" y="0"/>
            <a:chExt cx="12543" cy="287830"/>
          </a:xfrm>
        </p:grpSpPr>
        <p:sp>
          <p:nvSpPr>
            <p:cNvPr name="Freeform 5" id="5"/>
            <p:cNvSpPr/>
            <p:nvPr/>
          </p:nvSpPr>
          <p:spPr>
            <a:xfrm flipH="false" flipV="false" rot="0">
              <a:off x="0" y="0"/>
              <a:ext cx="12543" cy="287830"/>
            </a:xfrm>
            <a:custGeom>
              <a:avLst/>
              <a:gdLst/>
              <a:ahLst/>
              <a:cxnLst/>
              <a:rect r="r" b="b" t="t" l="l"/>
              <a:pathLst>
                <a:path h="287830" w="12543">
                  <a:moveTo>
                    <a:pt x="0" y="0"/>
                  </a:moveTo>
                  <a:lnTo>
                    <a:pt x="12543" y="0"/>
                  </a:lnTo>
                  <a:lnTo>
                    <a:pt x="12543" y="287830"/>
                  </a:lnTo>
                  <a:lnTo>
                    <a:pt x="0" y="287830"/>
                  </a:lnTo>
                  <a:close/>
                </a:path>
              </a:pathLst>
            </a:custGeom>
            <a:solidFill>
              <a:srgbClr val="FFFFFF"/>
            </a:solidFill>
          </p:spPr>
        </p:sp>
        <p:sp>
          <p:nvSpPr>
            <p:cNvPr name="TextBox 6" id="6"/>
            <p:cNvSpPr txBox="true"/>
            <p:nvPr/>
          </p:nvSpPr>
          <p:spPr>
            <a:xfrm>
              <a:off x="0" y="-38100"/>
              <a:ext cx="12543" cy="325930"/>
            </a:xfrm>
            <a:prstGeom prst="rect">
              <a:avLst/>
            </a:prstGeom>
          </p:spPr>
          <p:txBody>
            <a:bodyPr anchor="ctr" rtlCol="false" tIns="50800" lIns="50800" bIns="50800" rIns="50800"/>
            <a:lstStyle/>
            <a:p>
              <a:pPr algn="ctr">
                <a:lnSpc>
                  <a:spcPts val="2659"/>
                </a:lnSpc>
                <a:spcBef>
                  <a:spcPct val="0"/>
                </a:spcBef>
              </a:pPr>
            </a:p>
          </p:txBody>
        </p:sp>
      </p:grpSp>
      <p:grpSp>
        <p:nvGrpSpPr>
          <p:cNvPr name="Group 7" id="7"/>
          <p:cNvGrpSpPr/>
          <p:nvPr/>
        </p:nvGrpSpPr>
        <p:grpSpPr>
          <a:xfrm rot="0">
            <a:off x="10092507" y="2004165"/>
            <a:ext cx="6278671" cy="8282835"/>
            <a:chOff x="0" y="0"/>
            <a:chExt cx="1653642" cy="2181488"/>
          </a:xfrm>
        </p:grpSpPr>
        <p:sp>
          <p:nvSpPr>
            <p:cNvPr name="Freeform 8" id="8"/>
            <p:cNvSpPr/>
            <p:nvPr/>
          </p:nvSpPr>
          <p:spPr>
            <a:xfrm flipH="false" flipV="false" rot="0">
              <a:off x="0" y="0"/>
              <a:ext cx="1653642" cy="2181488"/>
            </a:xfrm>
            <a:custGeom>
              <a:avLst/>
              <a:gdLst/>
              <a:ahLst/>
              <a:cxnLst/>
              <a:rect r="r" b="b" t="t" l="l"/>
              <a:pathLst>
                <a:path h="2181488" w="1653642">
                  <a:moveTo>
                    <a:pt x="0" y="0"/>
                  </a:moveTo>
                  <a:lnTo>
                    <a:pt x="1653642" y="0"/>
                  </a:lnTo>
                  <a:lnTo>
                    <a:pt x="1653642" y="2181488"/>
                  </a:lnTo>
                  <a:lnTo>
                    <a:pt x="0" y="2181488"/>
                  </a:lnTo>
                  <a:close/>
                </a:path>
              </a:pathLst>
            </a:custGeom>
            <a:solidFill>
              <a:srgbClr val="FFFFFF">
                <a:alpha val="6667"/>
              </a:srgbClr>
            </a:solidFill>
          </p:spPr>
        </p:sp>
        <p:sp>
          <p:nvSpPr>
            <p:cNvPr name="TextBox 9" id="9"/>
            <p:cNvSpPr txBox="true"/>
            <p:nvPr/>
          </p:nvSpPr>
          <p:spPr>
            <a:xfrm>
              <a:off x="0" y="-38100"/>
              <a:ext cx="1653642" cy="2219588"/>
            </a:xfrm>
            <a:prstGeom prst="rect">
              <a:avLst/>
            </a:prstGeom>
          </p:spPr>
          <p:txBody>
            <a:bodyPr anchor="ctr" rtlCol="false" tIns="50800" lIns="50800" bIns="50800" rIns="50800"/>
            <a:lstStyle/>
            <a:p>
              <a:pPr algn="ctr">
                <a:lnSpc>
                  <a:spcPts val="2659"/>
                </a:lnSpc>
              </a:pPr>
            </a:p>
          </p:txBody>
        </p:sp>
      </p:grpSp>
      <p:grpSp>
        <p:nvGrpSpPr>
          <p:cNvPr name="Group 10" id="10"/>
          <p:cNvGrpSpPr/>
          <p:nvPr/>
        </p:nvGrpSpPr>
        <p:grpSpPr>
          <a:xfrm rot="0">
            <a:off x="10507306" y="2418964"/>
            <a:ext cx="5449073" cy="7868036"/>
            <a:chOff x="0" y="0"/>
            <a:chExt cx="812800" cy="1173620"/>
          </a:xfrm>
        </p:grpSpPr>
        <p:sp>
          <p:nvSpPr>
            <p:cNvPr name="Freeform 11" id="11"/>
            <p:cNvSpPr/>
            <p:nvPr/>
          </p:nvSpPr>
          <p:spPr>
            <a:xfrm flipH="false" flipV="false" rot="-5400000">
              <a:off x="-180410" y="180410"/>
              <a:ext cx="1173620" cy="812800"/>
            </a:xfrm>
            <a:custGeom>
              <a:avLst/>
              <a:gdLst/>
              <a:ahLst/>
              <a:cxnLst/>
              <a:rect r="r" b="b" t="t" l="l"/>
              <a:pathLst>
                <a:path h="812800" w="1173620">
                  <a:moveTo>
                    <a:pt x="1173620" y="0"/>
                  </a:moveTo>
                  <a:lnTo>
                    <a:pt x="1173620" y="812800"/>
                  </a:lnTo>
                  <a:lnTo>
                    <a:pt x="0" y="812800"/>
                  </a:lnTo>
                  <a:lnTo>
                    <a:pt x="0" y="0"/>
                  </a:lnTo>
                  <a:close/>
                </a:path>
              </a:pathLst>
            </a:custGeom>
            <a:blipFill>
              <a:blip r:embed="rId5"/>
              <a:stretch>
                <a:fillRect l="-11560" t="0" r="-11560" b="0"/>
              </a:stretch>
            </a:blipFill>
          </p:spPr>
        </p:sp>
      </p:grpSp>
      <p:grpSp>
        <p:nvGrpSpPr>
          <p:cNvPr name="Group 12" id="12"/>
          <p:cNvGrpSpPr/>
          <p:nvPr/>
        </p:nvGrpSpPr>
        <p:grpSpPr>
          <a:xfrm rot="0">
            <a:off x="17259300" y="0"/>
            <a:ext cx="1028700" cy="1028700"/>
            <a:chOff x="0" y="0"/>
            <a:chExt cx="270933" cy="270933"/>
          </a:xfrm>
        </p:grpSpPr>
        <p:sp>
          <p:nvSpPr>
            <p:cNvPr name="Freeform 13" id="13"/>
            <p:cNvSpPr/>
            <p:nvPr/>
          </p:nvSpPr>
          <p:spPr>
            <a:xfrm flipH="false" flipV="false" rot="0">
              <a:off x="0" y="0"/>
              <a:ext cx="270933" cy="270933"/>
            </a:xfrm>
            <a:custGeom>
              <a:avLst/>
              <a:gdLst/>
              <a:ahLst/>
              <a:cxnLst/>
              <a:rect r="r" b="b" t="t" l="l"/>
              <a:pathLst>
                <a:path h="270933" w="270933">
                  <a:moveTo>
                    <a:pt x="0" y="0"/>
                  </a:moveTo>
                  <a:lnTo>
                    <a:pt x="270933" y="0"/>
                  </a:lnTo>
                  <a:lnTo>
                    <a:pt x="270933" y="270933"/>
                  </a:lnTo>
                  <a:lnTo>
                    <a:pt x="0" y="270933"/>
                  </a:lnTo>
                  <a:close/>
                </a:path>
              </a:pathLst>
            </a:custGeom>
            <a:solidFill>
              <a:srgbClr val="FFFFFF">
                <a:alpha val="6667"/>
              </a:srgbClr>
            </a:solidFill>
            <a:ln cap="sq">
              <a:noFill/>
              <a:prstDash val="solid"/>
              <a:miter/>
            </a:ln>
          </p:spPr>
        </p:sp>
        <p:sp>
          <p:nvSpPr>
            <p:cNvPr name="TextBox 14" id="14"/>
            <p:cNvSpPr txBox="true"/>
            <p:nvPr/>
          </p:nvSpPr>
          <p:spPr>
            <a:xfrm>
              <a:off x="0" y="-38100"/>
              <a:ext cx="270933" cy="309033"/>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TextBox 15" id="15"/>
          <p:cNvSpPr txBox="true"/>
          <p:nvPr/>
        </p:nvSpPr>
        <p:spPr>
          <a:xfrm rot="0">
            <a:off x="1028700" y="443940"/>
            <a:ext cx="3402946" cy="198120"/>
          </a:xfrm>
          <a:prstGeom prst="rect">
            <a:avLst/>
          </a:prstGeom>
        </p:spPr>
        <p:txBody>
          <a:bodyPr anchor="t" rtlCol="false" tIns="0" lIns="0" bIns="0" rIns="0">
            <a:spAutoFit/>
          </a:bodyPr>
          <a:lstStyle/>
          <a:p>
            <a:pPr algn="l">
              <a:lnSpc>
                <a:spcPts val="1680"/>
              </a:lnSpc>
              <a:spcBef>
                <a:spcPct val="0"/>
              </a:spcBef>
            </a:pPr>
            <a:r>
              <a:rPr lang="en-US" b="true" sz="1200">
                <a:solidFill>
                  <a:srgbClr val="FFFFFF"/>
                </a:solidFill>
                <a:latin typeface="Open Sans Bold"/>
                <a:ea typeface="Open Sans Bold"/>
                <a:cs typeface="Open Sans Bold"/>
                <a:sym typeface="Open Sans Bold"/>
              </a:rPr>
              <a:t>NASA SpaceApps Challenge 2025</a:t>
            </a:r>
          </a:p>
        </p:txBody>
      </p:sp>
      <p:sp>
        <p:nvSpPr>
          <p:cNvPr name="TextBox 16" id="16"/>
          <p:cNvSpPr txBox="true"/>
          <p:nvPr/>
        </p:nvSpPr>
        <p:spPr>
          <a:xfrm rot="0">
            <a:off x="16226592" y="443940"/>
            <a:ext cx="978460" cy="197971"/>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ea typeface="Open Sans"/>
                <a:cs typeface="Open Sans"/>
                <a:sym typeface="Open Sans"/>
              </a:rPr>
              <a:t>Contact</a:t>
            </a:r>
          </a:p>
        </p:txBody>
      </p:sp>
      <p:sp>
        <p:nvSpPr>
          <p:cNvPr name="TextBox 17" id="17"/>
          <p:cNvSpPr txBox="true"/>
          <p:nvPr/>
        </p:nvSpPr>
        <p:spPr>
          <a:xfrm rot="0">
            <a:off x="14670796" y="443940"/>
            <a:ext cx="1060497" cy="198120"/>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ea typeface="Open Sans"/>
                <a:cs typeface="Open Sans"/>
                <a:sym typeface="Open Sans"/>
              </a:rPr>
              <a:t>Approach</a:t>
            </a:r>
          </a:p>
        </p:txBody>
      </p:sp>
      <p:sp>
        <p:nvSpPr>
          <p:cNvPr name="TextBox 18" id="18"/>
          <p:cNvSpPr txBox="true"/>
          <p:nvPr/>
        </p:nvSpPr>
        <p:spPr>
          <a:xfrm rot="0">
            <a:off x="13440039" y="443940"/>
            <a:ext cx="735456" cy="198120"/>
          </a:xfrm>
          <a:prstGeom prst="rect">
            <a:avLst/>
          </a:prstGeom>
        </p:spPr>
        <p:txBody>
          <a:bodyPr anchor="t" rtlCol="false" tIns="0" lIns="0" bIns="0" rIns="0">
            <a:spAutoFit/>
          </a:bodyPr>
          <a:lstStyle/>
          <a:p>
            <a:pPr algn="l">
              <a:lnSpc>
                <a:spcPts val="1680"/>
              </a:lnSpc>
              <a:spcBef>
                <a:spcPct val="0"/>
              </a:spcBef>
            </a:pPr>
            <a:r>
              <a:rPr lang="en-US" b="true" sz="1200">
                <a:solidFill>
                  <a:srgbClr val="FFFFFF"/>
                </a:solidFill>
                <a:latin typeface="Open Sans Bold"/>
                <a:ea typeface="Open Sans Bold"/>
                <a:cs typeface="Open Sans Bold"/>
                <a:sym typeface="Open Sans Bold"/>
              </a:rPr>
              <a:t>Solution</a:t>
            </a:r>
          </a:p>
        </p:txBody>
      </p:sp>
      <p:sp>
        <p:nvSpPr>
          <p:cNvPr name="TextBox 19" id="19"/>
          <p:cNvSpPr txBox="true"/>
          <p:nvPr/>
        </p:nvSpPr>
        <p:spPr>
          <a:xfrm rot="0">
            <a:off x="12184280" y="443940"/>
            <a:ext cx="809760" cy="198120"/>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ea typeface="Open Sans"/>
                <a:cs typeface="Open Sans"/>
                <a:sym typeface="Open Sans"/>
              </a:rPr>
              <a:t>Problem</a:t>
            </a:r>
          </a:p>
        </p:txBody>
      </p:sp>
      <p:sp>
        <p:nvSpPr>
          <p:cNvPr name="TextBox 20" id="20"/>
          <p:cNvSpPr txBox="true"/>
          <p:nvPr/>
        </p:nvSpPr>
        <p:spPr>
          <a:xfrm rot="0">
            <a:off x="1478347" y="1951669"/>
            <a:ext cx="7665653" cy="3416300"/>
          </a:xfrm>
          <a:prstGeom prst="rect">
            <a:avLst/>
          </a:prstGeom>
        </p:spPr>
        <p:txBody>
          <a:bodyPr anchor="t" rtlCol="false" tIns="0" lIns="0" bIns="0" rIns="0">
            <a:spAutoFit/>
          </a:bodyPr>
          <a:lstStyle/>
          <a:p>
            <a:pPr algn="l">
              <a:lnSpc>
                <a:spcPts val="9099"/>
              </a:lnSpc>
              <a:spcBef>
                <a:spcPct val="0"/>
              </a:spcBef>
            </a:pPr>
            <a:r>
              <a:rPr lang="en-US" sz="6499">
                <a:solidFill>
                  <a:srgbClr val="FFFFFF"/>
                </a:solidFill>
                <a:latin typeface="Anton"/>
                <a:ea typeface="Anton"/>
                <a:cs typeface="Anton"/>
                <a:sym typeface="Anton"/>
              </a:rPr>
              <a:t>OUR SOLUTION: ISSPERIENCE</a:t>
            </a:r>
          </a:p>
          <a:p>
            <a:pPr algn="l">
              <a:lnSpc>
                <a:spcPts val="9099"/>
              </a:lnSpc>
              <a:spcBef>
                <a:spcPct val="0"/>
              </a:spcBef>
            </a:pPr>
          </a:p>
        </p:txBody>
      </p:sp>
      <p:sp>
        <p:nvSpPr>
          <p:cNvPr name="TextBox 21" id="21"/>
          <p:cNvSpPr txBox="true"/>
          <p:nvPr/>
        </p:nvSpPr>
        <p:spPr>
          <a:xfrm rot="0">
            <a:off x="1478347" y="4741853"/>
            <a:ext cx="7811915" cy="3970020"/>
          </a:xfrm>
          <a:prstGeom prst="rect">
            <a:avLst/>
          </a:prstGeom>
        </p:spPr>
        <p:txBody>
          <a:bodyPr anchor="t" rtlCol="false" tIns="0" lIns="0" bIns="0" rIns="0">
            <a:spAutoFit/>
          </a:bodyPr>
          <a:lstStyle/>
          <a:p>
            <a:pPr algn="l" marL="259082" indent="-129541" lvl="1">
              <a:lnSpc>
                <a:spcPts val="1680"/>
              </a:lnSpc>
              <a:buFont typeface="Arial"/>
              <a:buChar char="•"/>
            </a:pPr>
            <a:r>
              <a:rPr lang="en-US" sz="1200">
                <a:solidFill>
                  <a:srgbClr val="FFFFFF"/>
                </a:solidFill>
                <a:latin typeface="Open Sans"/>
                <a:ea typeface="Open Sans"/>
                <a:cs typeface="Open Sans"/>
                <a:sym typeface="Open Sans"/>
              </a:rPr>
              <a:t>Zero‑G Training: Mini‑challenges for movement, tool handling, and hatch navigation that build intuition for safe microgravity motion. Short, timed tasks provide instant feedback </a:t>
            </a:r>
            <a:r>
              <a:rPr lang="en-US" sz="1200">
                <a:solidFill>
                  <a:srgbClr val="FFFFFF"/>
                </a:solidFill>
                <a:latin typeface="Open Sans"/>
                <a:ea typeface="Open Sans"/>
                <a:cs typeface="Open Sans"/>
                <a:sym typeface="Open Sans"/>
              </a:rPr>
              <a:t>to practice inertia and momentum control.</a:t>
            </a:r>
          </a:p>
          <a:p>
            <a:pPr algn="l" marL="259082" indent="-129541" lvl="1">
              <a:lnSpc>
                <a:spcPts val="1680"/>
              </a:lnSpc>
              <a:buFont typeface="Arial"/>
              <a:buChar char="•"/>
            </a:pPr>
            <a:r>
              <a:rPr lang="en-US" sz="1200">
                <a:solidFill>
                  <a:srgbClr val="FFFFFF"/>
                </a:solidFill>
                <a:latin typeface="Open Sans"/>
                <a:ea typeface="Open Sans"/>
                <a:cs typeface="Open Sans"/>
                <a:sym typeface="Open Sans"/>
              </a:rPr>
              <a:t>Cupola View: An ISS‑style Earth window with smooth orbital motion, clouds, and the day–night line for astronaut‑level observation. Pan and zo</a:t>
            </a:r>
            <a:r>
              <a:rPr lang="en-US" sz="1200">
                <a:solidFill>
                  <a:srgbClr val="FFFFFF"/>
                </a:solidFill>
                <a:latin typeface="Open Sans"/>
                <a:ea typeface="Open Sans"/>
                <a:cs typeface="Open Sans"/>
                <a:sym typeface="Open Sans"/>
              </a:rPr>
              <a:t>om to spot notable regions and connect visuals to real phenomena.</a:t>
            </a:r>
          </a:p>
          <a:p>
            <a:pPr algn="l" marL="259082" indent="-129541" lvl="1">
              <a:lnSpc>
                <a:spcPts val="1680"/>
              </a:lnSpc>
              <a:buFont typeface="Arial"/>
              <a:buChar char="•"/>
            </a:pPr>
            <a:r>
              <a:rPr lang="en-US" sz="1200">
                <a:solidFill>
                  <a:srgbClr val="FFFFFF"/>
                </a:solidFill>
                <a:latin typeface="Open Sans"/>
                <a:ea typeface="Open Sans"/>
                <a:cs typeface="Open Sans"/>
                <a:sym typeface="Open Sans"/>
              </a:rPr>
              <a:t>Earth Check: Interactive 3D globe with layers to reveal real‑world patterns. Simple filters help compare regions, distances, and day/night coverage. Watch an animated earth real-time view!</a:t>
            </a:r>
          </a:p>
          <a:p>
            <a:pPr algn="l" marL="259082" indent="-129541" lvl="1">
              <a:lnSpc>
                <a:spcPts val="1680"/>
              </a:lnSpc>
              <a:buFont typeface="Arial"/>
              <a:buChar char="•"/>
            </a:pPr>
            <a:r>
              <a:rPr lang="en-US" sz="1200">
                <a:solidFill>
                  <a:srgbClr val="FFFFFF"/>
                </a:solidFill>
                <a:latin typeface="Open Sans"/>
                <a:ea typeface="Open Sans"/>
                <a:cs typeface="Open Sans"/>
                <a:sym typeface="Open Sans"/>
              </a:rPr>
              <a:t>Lunar Observatory: Guided exploration of Moon phases, landing sites, and missions to compare Earth–Moon perspectives. See the moon from the eyes of Apollo 11.</a:t>
            </a:r>
          </a:p>
          <a:p>
            <a:pPr algn="l" marL="259082" indent="-129541" lvl="1">
              <a:lnSpc>
                <a:spcPts val="1680"/>
              </a:lnSpc>
              <a:buFont typeface="Arial"/>
              <a:buChar char="•"/>
            </a:pPr>
            <a:r>
              <a:rPr lang="en-US" sz="1200">
                <a:solidFill>
                  <a:srgbClr val="FFFFFF"/>
                </a:solidFill>
                <a:latin typeface="Open Sans"/>
                <a:ea typeface="Open Sans"/>
                <a:cs typeface="Open Sans"/>
                <a:sym typeface="Open Sans"/>
              </a:rPr>
              <a:t>Knowledge Center: Bite‑sized lessons on ISS life, systems, comms, and NBL basics with quick checks for understanding. I</a:t>
            </a:r>
            <a:r>
              <a:rPr lang="en-US" sz="1200">
                <a:solidFill>
                  <a:srgbClr val="FFFFFF"/>
                </a:solidFill>
                <a:latin typeface="Open Sans"/>
                <a:ea typeface="Open Sans"/>
                <a:cs typeface="Open Sans"/>
                <a:sym typeface="Open Sans"/>
              </a:rPr>
              <a:t>mage‑rich cards link to interactive moments for immediate reinforcement, and a quiz!</a:t>
            </a:r>
          </a:p>
          <a:p>
            <a:pPr algn="l" marL="259082" indent="-129541" lvl="1">
              <a:lnSpc>
                <a:spcPts val="1680"/>
              </a:lnSpc>
              <a:buFont typeface="Arial"/>
              <a:buChar char="•"/>
            </a:pPr>
            <a:r>
              <a:rPr lang="en-US" sz="1200">
                <a:solidFill>
                  <a:srgbClr val="FFFFFF"/>
                </a:solidFill>
                <a:latin typeface="Open Sans"/>
                <a:ea typeface="Open Sans"/>
                <a:cs typeface="Open Sans"/>
                <a:sym typeface="Open Sans"/>
              </a:rPr>
              <a:t>Astronaut Certificate: Milestone tracking that awards badges and a shareable certificate </a:t>
            </a:r>
            <a:r>
              <a:rPr lang="en-US" sz="1200">
                <a:solidFill>
                  <a:srgbClr val="FFFFFF"/>
                </a:solidFill>
                <a:latin typeface="Open Sans"/>
                <a:ea typeface="Open Sans"/>
                <a:cs typeface="Open Sans"/>
                <a:sym typeface="Open Sans"/>
              </a:rPr>
              <a:t>to motivate completion and mastery. Progress carries across modules for classroom or event showcase.</a:t>
            </a:r>
          </a:p>
          <a:p>
            <a:pPr algn="l" marL="259082" indent="-129541" lvl="1">
              <a:lnSpc>
                <a:spcPts val="1680"/>
              </a:lnSpc>
              <a:buFont typeface="Arial"/>
              <a:buChar char="•"/>
            </a:pPr>
            <a:r>
              <a:rPr lang="en-US" sz="1200">
                <a:solidFill>
                  <a:srgbClr val="FFFFFF"/>
                </a:solidFill>
                <a:latin typeface="Open Sans"/>
                <a:ea typeface="Open Sans"/>
                <a:cs typeface="Open Sans"/>
                <a:sym typeface="Open Sans"/>
              </a:rPr>
              <a:t>Common Features: 100% in‑browser, fast start, accessible controls, and engaging audio for 5–15 minute sessions. Optimized for typical school devices with no installs or sign‑ins.</a:t>
            </a:r>
          </a:p>
          <a:p>
            <a:pPr algn="l" marL="259082" indent="-129541" lvl="1">
              <a:lnSpc>
                <a:spcPts val="1680"/>
              </a:lnSpc>
              <a:buFont typeface="Arial"/>
              <a:buChar char="•"/>
            </a:pPr>
            <a:r>
              <a:rPr lang="en-US" sz="1200">
                <a:solidFill>
                  <a:srgbClr val="FFFFFF"/>
                </a:solidFill>
                <a:latin typeface="Open Sans"/>
                <a:ea typeface="Open Sans"/>
                <a:cs typeface="Open Sans"/>
                <a:sym typeface="Open Sans"/>
              </a:rPr>
              <a:t>Built concise, continuous lines for each module with an extra sentence to enrich the description without sub-bullets.</a:t>
            </a:r>
          </a:p>
          <a:p>
            <a:pPr algn="l">
              <a:lnSpc>
                <a:spcPts val="1680"/>
              </a:lnSpc>
              <a:spcBef>
                <a:spcPct val="0"/>
              </a:spcBef>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111" r="0" b="-9111"/>
            </a:stretch>
          </a:blipFill>
        </p:spPr>
      </p:sp>
      <p:sp>
        <p:nvSpPr>
          <p:cNvPr name="Freeform 3" id="3"/>
          <p:cNvSpPr/>
          <p:nvPr/>
        </p:nvSpPr>
        <p:spPr>
          <a:xfrm flipH="false" flipV="false" rot="0">
            <a:off x="528657" y="417745"/>
            <a:ext cx="408737" cy="240010"/>
          </a:xfrm>
          <a:custGeom>
            <a:avLst/>
            <a:gdLst/>
            <a:ahLst/>
            <a:cxnLst/>
            <a:rect r="r" b="b" t="t" l="l"/>
            <a:pathLst>
              <a:path h="240010" w="408737">
                <a:moveTo>
                  <a:pt x="0" y="0"/>
                </a:moveTo>
                <a:lnTo>
                  <a:pt x="408737" y="0"/>
                </a:lnTo>
                <a:lnTo>
                  <a:pt x="408737" y="240010"/>
                </a:lnTo>
                <a:lnTo>
                  <a:pt x="0" y="24001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18240375" y="8165445"/>
            <a:ext cx="47625" cy="1092855"/>
            <a:chOff x="0" y="0"/>
            <a:chExt cx="12543" cy="287830"/>
          </a:xfrm>
        </p:grpSpPr>
        <p:sp>
          <p:nvSpPr>
            <p:cNvPr name="Freeform 5" id="5"/>
            <p:cNvSpPr/>
            <p:nvPr/>
          </p:nvSpPr>
          <p:spPr>
            <a:xfrm flipH="false" flipV="false" rot="0">
              <a:off x="0" y="0"/>
              <a:ext cx="12543" cy="287830"/>
            </a:xfrm>
            <a:custGeom>
              <a:avLst/>
              <a:gdLst/>
              <a:ahLst/>
              <a:cxnLst/>
              <a:rect r="r" b="b" t="t" l="l"/>
              <a:pathLst>
                <a:path h="287830" w="12543">
                  <a:moveTo>
                    <a:pt x="0" y="0"/>
                  </a:moveTo>
                  <a:lnTo>
                    <a:pt x="12543" y="0"/>
                  </a:lnTo>
                  <a:lnTo>
                    <a:pt x="12543" y="287830"/>
                  </a:lnTo>
                  <a:lnTo>
                    <a:pt x="0" y="287830"/>
                  </a:lnTo>
                  <a:close/>
                </a:path>
              </a:pathLst>
            </a:custGeom>
            <a:solidFill>
              <a:srgbClr val="FFFFFF"/>
            </a:solidFill>
          </p:spPr>
        </p:sp>
        <p:sp>
          <p:nvSpPr>
            <p:cNvPr name="TextBox 6" id="6"/>
            <p:cNvSpPr txBox="true"/>
            <p:nvPr/>
          </p:nvSpPr>
          <p:spPr>
            <a:xfrm>
              <a:off x="0" y="-38100"/>
              <a:ext cx="12543" cy="325930"/>
            </a:xfrm>
            <a:prstGeom prst="rect">
              <a:avLst/>
            </a:prstGeom>
          </p:spPr>
          <p:txBody>
            <a:bodyPr anchor="ctr" rtlCol="false" tIns="50800" lIns="50800" bIns="50800" rIns="50800"/>
            <a:lstStyle/>
            <a:p>
              <a:pPr algn="ctr">
                <a:lnSpc>
                  <a:spcPts val="2659"/>
                </a:lnSpc>
                <a:spcBef>
                  <a:spcPct val="0"/>
                </a:spcBef>
              </a:pPr>
            </a:p>
          </p:txBody>
        </p:sp>
      </p:grpSp>
      <p:grpSp>
        <p:nvGrpSpPr>
          <p:cNvPr name="Group 7" id="7"/>
          <p:cNvGrpSpPr/>
          <p:nvPr/>
        </p:nvGrpSpPr>
        <p:grpSpPr>
          <a:xfrm rot="0">
            <a:off x="1028700" y="5143500"/>
            <a:ext cx="16230600" cy="5143500"/>
            <a:chOff x="0" y="0"/>
            <a:chExt cx="4274726" cy="1354667"/>
          </a:xfrm>
        </p:grpSpPr>
        <p:sp>
          <p:nvSpPr>
            <p:cNvPr name="Freeform 8" id="8"/>
            <p:cNvSpPr/>
            <p:nvPr/>
          </p:nvSpPr>
          <p:spPr>
            <a:xfrm flipH="false" flipV="false" rot="0">
              <a:off x="0" y="0"/>
              <a:ext cx="4274726" cy="1354667"/>
            </a:xfrm>
            <a:custGeom>
              <a:avLst/>
              <a:gdLst/>
              <a:ahLst/>
              <a:cxnLst/>
              <a:rect r="r" b="b" t="t" l="l"/>
              <a:pathLst>
                <a:path h="1354667" w="4274726">
                  <a:moveTo>
                    <a:pt x="0" y="0"/>
                  </a:moveTo>
                  <a:lnTo>
                    <a:pt x="4274726" y="0"/>
                  </a:lnTo>
                  <a:lnTo>
                    <a:pt x="4274726" y="1354667"/>
                  </a:lnTo>
                  <a:lnTo>
                    <a:pt x="0" y="1354667"/>
                  </a:lnTo>
                  <a:close/>
                </a:path>
              </a:pathLst>
            </a:custGeom>
            <a:solidFill>
              <a:srgbClr val="FFFFFF">
                <a:alpha val="6667"/>
              </a:srgbClr>
            </a:solidFill>
          </p:spPr>
        </p:sp>
        <p:sp>
          <p:nvSpPr>
            <p:cNvPr name="TextBox 9" id="9"/>
            <p:cNvSpPr txBox="true"/>
            <p:nvPr/>
          </p:nvSpPr>
          <p:spPr>
            <a:xfrm>
              <a:off x="0" y="-38100"/>
              <a:ext cx="4274726" cy="1392767"/>
            </a:xfrm>
            <a:prstGeom prst="rect">
              <a:avLst/>
            </a:prstGeom>
          </p:spPr>
          <p:txBody>
            <a:bodyPr anchor="ctr" rtlCol="false" tIns="50800" lIns="50800" bIns="50800" rIns="50800"/>
            <a:lstStyle/>
            <a:p>
              <a:pPr algn="ctr">
                <a:lnSpc>
                  <a:spcPts val="2659"/>
                </a:lnSpc>
              </a:pPr>
            </a:p>
          </p:txBody>
        </p:sp>
      </p:grpSp>
      <p:grpSp>
        <p:nvGrpSpPr>
          <p:cNvPr name="Group 10" id="10"/>
          <p:cNvGrpSpPr/>
          <p:nvPr/>
        </p:nvGrpSpPr>
        <p:grpSpPr>
          <a:xfrm rot="0">
            <a:off x="1507838" y="5647300"/>
            <a:ext cx="4941146" cy="4639700"/>
            <a:chOff x="0" y="0"/>
            <a:chExt cx="812800" cy="763213"/>
          </a:xfrm>
        </p:grpSpPr>
        <p:sp>
          <p:nvSpPr>
            <p:cNvPr name="Freeform 11" id="11"/>
            <p:cNvSpPr/>
            <p:nvPr/>
          </p:nvSpPr>
          <p:spPr>
            <a:xfrm flipH="false" flipV="false" rot="-5400000">
              <a:off x="24793" y="-24793"/>
              <a:ext cx="763213" cy="812800"/>
            </a:xfrm>
            <a:custGeom>
              <a:avLst/>
              <a:gdLst/>
              <a:ahLst/>
              <a:cxnLst/>
              <a:rect r="r" b="b" t="t" l="l"/>
              <a:pathLst>
                <a:path h="812800" w="763213">
                  <a:moveTo>
                    <a:pt x="763214" y="0"/>
                  </a:moveTo>
                  <a:lnTo>
                    <a:pt x="763214" y="812800"/>
                  </a:lnTo>
                  <a:lnTo>
                    <a:pt x="0" y="812800"/>
                  </a:lnTo>
                  <a:lnTo>
                    <a:pt x="0" y="0"/>
                  </a:lnTo>
                  <a:close/>
                </a:path>
              </a:pathLst>
            </a:custGeom>
            <a:blipFill>
              <a:blip r:embed="rId5"/>
              <a:stretch>
                <a:fillRect l="-28886" t="0" r="-28886" b="0"/>
              </a:stretch>
            </a:blipFill>
          </p:spPr>
        </p:sp>
      </p:grpSp>
      <p:grpSp>
        <p:nvGrpSpPr>
          <p:cNvPr name="Group 12" id="12"/>
          <p:cNvGrpSpPr/>
          <p:nvPr/>
        </p:nvGrpSpPr>
        <p:grpSpPr>
          <a:xfrm rot="0">
            <a:off x="6673427" y="5647300"/>
            <a:ext cx="4941146" cy="4639700"/>
            <a:chOff x="0" y="0"/>
            <a:chExt cx="812800" cy="763213"/>
          </a:xfrm>
        </p:grpSpPr>
        <p:sp>
          <p:nvSpPr>
            <p:cNvPr name="Freeform 13" id="13"/>
            <p:cNvSpPr/>
            <p:nvPr/>
          </p:nvSpPr>
          <p:spPr>
            <a:xfrm flipH="false" flipV="false" rot="-5400000">
              <a:off x="24793" y="-24793"/>
              <a:ext cx="763213" cy="812800"/>
            </a:xfrm>
            <a:custGeom>
              <a:avLst/>
              <a:gdLst/>
              <a:ahLst/>
              <a:cxnLst/>
              <a:rect r="r" b="b" t="t" l="l"/>
              <a:pathLst>
                <a:path h="812800" w="763213">
                  <a:moveTo>
                    <a:pt x="763214" y="0"/>
                  </a:moveTo>
                  <a:lnTo>
                    <a:pt x="763214" y="812800"/>
                  </a:lnTo>
                  <a:lnTo>
                    <a:pt x="0" y="812800"/>
                  </a:lnTo>
                  <a:lnTo>
                    <a:pt x="0" y="0"/>
                  </a:lnTo>
                  <a:close/>
                </a:path>
              </a:pathLst>
            </a:custGeom>
            <a:blipFill>
              <a:blip r:embed="rId6"/>
              <a:stretch>
                <a:fillRect l="-48608" t="0" r="-48608" b="0"/>
              </a:stretch>
            </a:blipFill>
          </p:spPr>
        </p:sp>
      </p:grpSp>
      <p:grpSp>
        <p:nvGrpSpPr>
          <p:cNvPr name="Group 14" id="14"/>
          <p:cNvGrpSpPr/>
          <p:nvPr/>
        </p:nvGrpSpPr>
        <p:grpSpPr>
          <a:xfrm rot="0">
            <a:off x="11839016" y="5647300"/>
            <a:ext cx="4941146" cy="4639700"/>
            <a:chOff x="0" y="0"/>
            <a:chExt cx="812800" cy="763213"/>
          </a:xfrm>
        </p:grpSpPr>
        <p:sp>
          <p:nvSpPr>
            <p:cNvPr name="Freeform 15" id="15"/>
            <p:cNvSpPr/>
            <p:nvPr/>
          </p:nvSpPr>
          <p:spPr>
            <a:xfrm flipH="false" flipV="false" rot="-5400000">
              <a:off x="24793" y="-24793"/>
              <a:ext cx="763213" cy="812800"/>
            </a:xfrm>
            <a:custGeom>
              <a:avLst/>
              <a:gdLst/>
              <a:ahLst/>
              <a:cxnLst/>
              <a:rect r="r" b="b" t="t" l="l"/>
              <a:pathLst>
                <a:path h="812800" w="763213">
                  <a:moveTo>
                    <a:pt x="763214" y="0"/>
                  </a:moveTo>
                  <a:lnTo>
                    <a:pt x="763214" y="812800"/>
                  </a:lnTo>
                  <a:lnTo>
                    <a:pt x="0" y="812800"/>
                  </a:lnTo>
                  <a:lnTo>
                    <a:pt x="0" y="0"/>
                  </a:lnTo>
                  <a:close/>
                </a:path>
              </a:pathLst>
            </a:custGeom>
            <a:blipFill>
              <a:blip r:embed="rId7"/>
              <a:stretch>
                <a:fillRect l="-44664" t="0" r="-44664" b="0"/>
              </a:stretch>
            </a:blipFill>
          </p:spPr>
        </p:sp>
      </p:grpSp>
      <p:grpSp>
        <p:nvGrpSpPr>
          <p:cNvPr name="Group 16" id="16"/>
          <p:cNvGrpSpPr/>
          <p:nvPr/>
        </p:nvGrpSpPr>
        <p:grpSpPr>
          <a:xfrm rot="0">
            <a:off x="1028700" y="3644227"/>
            <a:ext cx="597723" cy="597723"/>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545454"/>
            </a:solidFill>
          </p:spPr>
        </p:sp>
        <p:sp>
          <p:nvSpPr>
            <p:cNvPr name="TextBox 18" id="18"/>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pSp>
        <p:nvGrpSpPr>
          <p:cNvPr name="Group 19" id="19"/>
          <p:cNvGrpSpPr/>
          <p:nvPr/>
        </p:nvGrpSpPr>
        <p:grpSpPr>
          <a:xfrm rot="0">
            <a:off x="6673427" y="3644227"/>
            <a:ext cx="597723" cy="597723"/>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545454"/>
            </a:solidFill>
          </p:spPr>
        </p:sp>
        <p:sp>
          <p:nvSpPr>
            <p:cNvPr name="TextBox 21" id="21"/>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pSp>
        <p:nvGrpSpPr>
          <p:cNvPr name="Group 22" id="22"/>
          <p:cNvGrpSpPr/>
          <p:nvPr/>
        </p:nvGrpSpPr>
        <p:grpSpPr>
          <a:xfrm rot="0">
            <a:off x="12318154" y="3644227"/>
            <a:ext cx="597723" cy="597723"/>
            <a:chOff x="0" y="0"/>
            <a:chExt cx="812800" cy="812800"/>
          </a:xfrm>
        </p:grpSpPr>
        <p:sp>
          <p:nvSpPr>
            <p:cNvPr name="Freeform 23" id="23"/>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545454"/>
            </a:solidFill>
          </p:spPr>
        </p:sp>
        <p:sp>
          <p:nvSpPr>
            <p:cNvPr name="TextBox 24" id="24"/>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pSp>
        <p:nvGrpSpPr>
          <p:cNvPr name="Group 25" id="25"/>
          <p:cNvGrpSpPr/>
          <p:nvPr/>
        </p:nvGrpSpPr>
        <p:grpSpPr>
          <a:xfrm rot="0">
            <a:off x="17259300" y="0"/>
            <a:ext cx="1028700" cy="1028700"/>
            <a:chOff x="0" y="0"/>
            <a:chExt cx="270933" cy="270933"/>
          </a:xfrm>
        </p:grpSpPr>
        <p:sp>
          <p:nvSpPr>
            <p:cNvPr name="Freeform 26" id="26"/>
            <p:cNvSpPr/>
            <p:nvPr/>
          </p:nvSpPr>
          <p:spPr>
            <a:xfrm flipH="false" flipV="false" rot="0">
              <a:off x="0" y="0"/>
              <a:ext cx="270933" cy="270933"/>
            </a:xfrm>
            <a:custGeom>
              <a:avLst/>
              <a:gdLst/>
              <a:ahLst/>
              <a:cxnLst/>
              <a:rect r="r" b="b" t="t" l="l"/>
              <a:pathLst>
                <a:path h="270933" w="270933">
                  <a:moveTo>
                    <a:pt x="0" y="0"/>
                  </a:moveTo>
                  <a:lnTo>
                    <a:pt x="270933" y="0"/>
                  </a:lnTo>
                  <a:lnTo>
                    <a:pt x="270933" y="270933"/>
                  </a:lnTo>
                  <a:lnTo>
                    <a:pt x="0" y="270933"/>
                  </a:lnTo>
                  <a:close/>
                </a:path>
              </a:pathLst>
            </a:custGeom>
            <a:solidFill>
              <a:srgbClr val="FFFFFF">
                <a:alpha val="6667"/>
              </a:srgbClr>
            </a:solidFill>
            <a:ln cap="sq">
              <a:noFill/>
              <a:prstDash val="solid"/>
              <a:miter/>
            </a:ln>
          </p:spPr>
        </p:sp>
        <p:sp>
          <p:nvSpPr>
            <p:cNvPr name="TextBox 27" id="27"/>
            <p:cNvSpPr txBox="true"/>
            <p:nvPr/>
          </p:nvSpPr>
          <p:spPr>
            <a:xfrm>
              <a:off x="0" y="-38100"/>
              <a:ext cx="270933" cy="309033"/>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TextBox 28" id="28"/>
          <p:cNvSpPr txBox="true"/>
          <p:nvPr/>
        </p:nvSpPr>
        <p:spPr>
          <a:xfrm rot="0">
            <a:off x="1028700" y="443940"/>
            <a:ext cx="3965826" cy="198120"/>
          </a:xfrm>
          <a:prstGeom prst="rect">
            <a:avLst/>
          </a:prstGeom>
        </p:spPr>
        <p:txBody>
          <a:bodyPr anchor="t" rtlCol="false" tIns="0" lIns="0" bIns="0" rIns="0">
            <a:spAutoFit/>
          </a:bodyPr>
          <a:lstStyle/>
          <a:p>
            <a:pPr algn="l">
              <a:lnSpc>
                <a:spcPts val="1680"/>
              </a:lnSpc>
              <a:spcBef>
                <a:spcPct val="0"/>
              </a:spcBef>
            </a:pPr>
            <a:r>
              <a:rPr lang="en-US" b="true" sz="1200">
                <a:solidFill>
                  <a:srgbClr val="FFFFFF"/>
                </a:solidFill>
                <a:latin typeface="Open Sans Bold"/>
                <a:ea typeface="Open Sans Bold"/>
                <a:cs typeface="Open Sans Bold"/>
                <a:sym typeface="Open Sans Bold"/>
              </a:rPr>
              <a:t>NASA SpaceApps Challenge 2025</a:t>
            </a:r>
          </a:p>
        </p:txBody>
      </p:sp>
      <p:sp>
        <p:nvSpPr>
          <p:cNvPr name="TextBox 29" id="29"/>
          <p:cNvSpPr txBox="true"/>
          <p:nvPr/>
        </p:nvSpPr>
        <p:spPr>
          <a:xfrm rot="0">
            <a:off x="16226592" y="443940"/>
            <a:ext cx="978460" cy="197971"/>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ea typeface="Open Sans"/>
                <a:cs typeface="Open Sans"/>
                <a:sym typeface="Open Sans"/>
              </a:rPr>
              <a:t>Contact</a:t>
            </a:r>
          </a:p>
        </p:txBody>
      </p:sp>
      <p:sp>
        <p:nvSpPr>
          <p:cNvPr name="TextBox 30" id="30"/>
          <p:cNvSpPr txBox="true"/>
          <p:nvPr/>
        </p:nvSpPr>
        <p:spPr>
          <a:xfrm rot="0">
            <a:off x="14670796" y="443940"/>
            <a:ext cx="1060497" cy="198120"/>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ea typeface="Open Sans"/>
                <a:cs typeface="Open Sans"/>
                <a:sym typeface="Open Sans"/>
              </a:rPr>
              <a:t>Approach</a:t>
            </a:r>
          </a:p>
        </p:txBody>
      </p:sp>
      <p:sp>
        <p:nvSpPr>
          <p:cNvPr name="TextBox 31" id="31"/>
          <p:cNvSpPr txBox="true"/>
          <p:nvPr/>
        </p:nvSpPr>
        <p:spPr>
          <a:xfrm rot="0">
            <a:off x="13440039" y="443940"/>
            <a:ext cx="735456" cy="198120"/>
          </a:xfrm>
          <a:prstGeom prst="rect">
            <a:avLst/>
          </a:prstGeom>
        </p:spPr>
        <p:txBody>
          <a:bodyPr anchor="t" rtlCol="false" tIns="0" lIns="0" bIns="0" rIns="0">
            <a:spAutoFit/>
          </a:bodyPr>
          <a:lstStyle/>
          <a:p>
            <a:pPr algn="l">
              <a:lnSpc>
                <a:spcPts val="1680"/>
              </a:lnSpc>
              <a:spcBef>
                <a:spcPct val="0"/>
              </a:spcBef>
            </a:pPr>
            <a:r>
              <a:rPr lang="en-US" b="true" sz="1200">
                <a:solidFill>
                  <a:srgbClr val="FFFFFF"/>
                </a:solidFill>
                <a:latin typeface="Open Sans Bold"/>
                <a:ea typeface="Open Sans Bold"/>
                <a:cs typeface="Open Sans Bold"/>
                <a:sym typeface="Open Sans Bold"/>
              </a:rPr>
              <a:t>Solution</a:t>
            </a:r>
          </a:p>
        </p:txBody>
      </p:sp>
      <p:sp>
        <p:nvSpPr>
          <p:cNvPr name="TextBox 32" id="32"/>
          <p:cNvSpPr txBox="true"/>
          <p:nvPr/>
        </p:nvSpPr>
        <p:spPr>
          <a:xfrm rot="0">
            <a:off x="12184280" y="443940"/>
            <a:ext cx="809760" cy="198120"/>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ea typeface="Open Sans"/>
                <a:cs typeface="Open Sans"/>
                <a:sym typeface="Open Sans"/>
              </a:rPr>
              <a:t>Problem</a:t>
            </a:r>
          </a:p>
        </p:txBody>
      </p:sp>
      <p:sp>
        <p:nvSpPr>
          <p:cNvPr name="TextBox 33" id="33"/>
          <p:cNvSpPr txBox="true"/>
          <p:nvPr/>
        </p:nvSpPr>
        <p:spPr>
          <a:xfrm rot="0">
            <a:off x="4994526" y="1799642"/>
            <a:ext cx="8298949" cy="1111250"/>
          </a:xfrm>
          <a:prstGeom prst="rect">
            <a:avLst/>
          </a:prstGeom>
        </p:spPr>
        <p:txBody>
          <a:bodyPr anchor="t" rtlCol="false" tIns="0" lIns="0" bIns="0" rIns="0">
            <a:spAutoFit/>
          </a:bodyPr>
          <a:lstStyle/>
          <a:p>
            <a:pPr algn="ctr">
              <a:lnSpc>
                <a:spcPts val="9099"/>
              </a:lnSpc>
              <a:spcBef>
                <a:spcPct val="0"/>
              </a:spcBef>
            </a:pPr>
            <a:r>
              <a:rPr lang="en-US" sz="6499">
                <a:solidFill>
                  <a:srgbClr val="FFFFFF"/>
                </a:solidFill>
                <a:latin typeface="Anton"/>
                <a:ea typeface="Anton"/>
                <a:cs typeface="Anton"/>
                <a:sym typeface="Anton"/>
              </a:rPr>
              <a:t>MODULE TOUR</a:t>
            </a:r>
          </a:p>
        </p:txBody>
      </p:sp>
      <p:sp>
        <p:nvSpPr>
          <p:cNvPr name="TextBox 34" id="34"/>
          <p:cNvSpPr txBox="true"/>
          <p:nvPr/>
        </p:nvSpPr>
        <p:spPr>
          <a:xfrm rot="0">
            <a:off x="1922015" y="3625177"/>
            <a:ext cx="3970363" cy="617220"/>
          </a:xfrm>
          <a:prstGeom prst="rect">
            <a:avLst/>
          </a:prstGeom>
        </p:spPr>
        <p:txBody>
          <a:bodyPr anchor="t" rtlCol="false" tIns="0" lIns="0" bIns="0" rIns="0">
            <a:spAutoFit/>
          </a:bodyPr>
          <a:lstStyle/>
          <a:p>
            <a:pPr algn="l">
              <a:lnSpc>
                <a:spcPts val="1680"/>
              </a:lnSpc>
              <a:spcBef>
                <a:spcPct val="0"/>
              </a:spcBef>
            </a:pPr>
            <a:r>
              <a:rPr lang="en-US" b="true" sz="1200">
                <a:solidFill>
                  <a:srgbClr val="FFFFFF"/>
                </a:solidFill>
                <a:latin typeface="Open Sans Bold"/>
                <a:ea typeface="Open Sans Bold"/>
                <a:cs typeface="Open Sans Bold"/>
                <a:sym typeface="Open Sans Bold"/>
              </a:rPr>
              <a:t>Cupola Window </a:t>
            </a:r>
            <a:r>
              <a:rPr lang="en-US" sz="1200">
                <a:solidFill>
                  <a:srgbClr val="FFFFFF"/>
                </a:solidFill>
                <a:latin typeface="Open Sans"/>
                <a:ea typeface="Open Sans"/>
                <a:cs typeface="Open Sans"/>
                <a:sym typeface="Open Sans"/>
              </a:rPr>
              <a:t>: View Earth through the iconic seven-window dome. Watch day-night cycles, explore continents, and witness 16 sunrises per day!</a:t>
            </a:r>
          </a:p>
        </p:txBody>
      </p:sp>
      <p:sp>
        <p:nvSpPr>
          <p:cNvPr name="TextBox 35" id="35"/>
          <p:cNvSpPr txBox="true"/>
          <p:nvPr/>
        </p:nvSpPr>
        <p:spPr>
          <a:xfrm rot="0">
            <a:off x="1157213" y="3834547"/>
            <a:ext cx="340698" cy="198033"/>
          </a:xfrm>
          <a:prstGeom prst="rect">
            <a:avLst/>
          </a:prstGeom>
        </p:spPr>
        <p:txBody>
          <a:bodyPr anchor="t" rtlCol="false" tIns="0" lIns="0" bIns="0" rIns="0">
            <a:spAutoFit/>
          </a:bodyPr>
          <a:lstStyle/>
          <a:p>
            <a:pPr algn="ctr">
              <a:lnSpc>
                <a:spcPts val="1680"/>
              </a:lnSpc>
              <a:spcBef>
                <a:spcPct val="0"/>
              </a:spcBef>
            </a:pPr>
            <a:r>
              <a:rPr lang="en-US" b="true" sz="1200">
                <a:solidFill>
                  <a:srgbClr val="FFFFFF"/>
                </a:solidFill>
                <a:latin typeface="Open Sans Bold"/>
                <a:ea typeface="Open Sans Bold"/>
                <a:cs typeface="Open Sans Bold"/>
                <a:sym typeface="Open Sans Bold"/>
              </a:rPr>
              <a:t>01</a:t>
            </a:r>
          </a:p>
        </p:txBody>
      </p:sp>
      <p:sp>
        <p:nvSpPr>
          <p:cNvPr name="TextBox 36" id="36"/>
          <p:cNvSpPr txBox="true"/>
          <p:nvPr/>
        </p:nvSpPr>
        <p:spPr>
          <a:xfrm rot="0">
            <a:off x="7696220" y="3625177"/>
            <a:ext cx="3970363" cy="826770"/>
          </a:xfrm>
          <a:prstGeom prst="rect">
            <a:avLst/>
          </a:prstGeom>
        </p:spPr>
        <p:txBody>
          <a:bodyPr anchor="t" rtlCol="false" tIns="0" lIns="0" bIns="0" rIns="0">
            <a:spAutoFit/>
          </a:bodyPr>
          <a:lstStyle/>
          <a:p>
            <a:pPr algn="l">
              <a:lnSpc>
                <a:spcPts val="1680"/>
              </a:lnSpc>
              <a:spcBef>
                <a:spcPct val="0"/>
              </a:spcBef>
            </a:pPr>
            <a:r>
              <a:rPr lang="en-US" b="true" sz="1200">
                <a:solidFill>
                  <a:srgbClr val="FFFFFF"/>
                </a:solidFill>
                <a:latin typeface="Open Sans Bold"/>
                <a:ea typeface="Open Sans Bold"/>
                <a:cs typeface="Open Sans Bold"/>
                <a:sym typeface="Open Sans Bold"/>
              </a:rPr>
              <a:t>Is My World Okay ? </a:t>
            </a:r>
            <a:r>
              <a:rPr lang="en-US" sz="1200">
                <a:solidFill>
                  <a:srgbClr val="FFFFFF"/>
                </a:solidFill>
                <a:latin typeface="Open Sans"/>
                <a:ea typeface="Open Sans"/>
                <a:cs typeface="Open Sans"/>
                <a:sym typeface="Open Sans"/>
              </a:rPr>
              <a:t>: View stunning Earth Images using NOAA Satellite. The feed gets updated after every 10 minutes. Try the 40 hours live animation of earth as well. </a:t>
            </a:r>
          </a:p>
        </p:txBody>
      </p:sp>
      <p:sp>
        <p:nvSpPr>
          <p:cNvPr name="TextBox 37" id="37"/>
          <p:cNvSpPr txBox="true"/>
          <p:nvPr/>
        </p:nvSpPr>
        <p:spPr>
          <a:xfrm rot="0">
            <a:off x="6801940" y="3834547"/>
            <a:ext cx="340698" cy="198033"/>
          </a:xfrm>
          <a:prstGeom prst="rect">
            <a:avLst/>
          </a:prstGeom>
        </p:spPr>
        <p:txBody>
          <a:bodyPr anchor="t" rtlCol="false" tIns="0" lIns="0" bIns="0" rIns="0">
            <a:spAutoFit/>
          </a:bodyPr>
          <a:lstStyle/>
          <a:p>
            <a:pPr algn="ctr">
              <a:lnSpc>
                <a:spcPts val="1680"/>
              </a:lnSpc>
              <a:spcBef>
                <a:spcPct val="0"/>
              </a:spcBef>
            </a:pPr>
            <a:r>
              <a:rPr lang="en-US" b="true" sz="1200">
                <a:solidFill>
                  <a:srgbClr val="FFFFFF"/>
                </a:solidFill>
                <a:latin typeface="Open Sans Bold"/>
                <a:ea typeface="Open Sans Bold"/>
                <a:cs typeface="Open Sans Bold"/>
                <a:sym typeface="Open Sans Bold"/>
              </a:rPr>
              <a:t>02</a:t>
            </a:r>
          </a:p>
        </p:txBody>
      </p:sp>
      <p:sp>
        <p:nvSpPr>
          <p:cNvPr name="TextBox 38" id="38"/>
          <p:cNvSpPr txBox="true"/>
          <p:nvPr/>
        </p:nvSpPr>
        <p:spPr>
          <a:xfrm rot="0">
            <a:off x="13340947" y="3625177"/>
            <a:ext cx="4189757" cy="826770"/>
          </a:xfrm>
          <a:prstGeom prst="rect">
            <a:avLst/>
          </a:prstGeom>
        </p:spPr>
        <p:txBody>
          <a:bodyPr anchor="t" rtlCol="false" tIns="0" lIns="0" bIns="0" rIns="0">
            <a:spAutoFit/>
          </a:bodyPr>
          <a:lstStyle/>
          <a:p>
            <a:pPr algn="l">
              <a:lnSpc>
                <a:spcPts val="1680"/>
              </a:lnSpc>
            </a:pPr>
            <a:r>
              <a:rPr lang="en-US" sz="1200" b="true">
                <a:solidFill>
                  <a:srgbClr val="FFFFFF"/>
                </a:solidFill>
                <a:latin typeface="Open Sans Bold"/>
                <a:ea typeface="Open Sans Bold"/>
                <a:cs typeface="Open Sans Bold"/>
                <a:sym typeface="Open Sans Bold"/>
              </a:rPr>
              <a:t>Zero-G Training Lab : </a:t>
            </a:r>
            <a:r>
              <a:rPr lang="en-US" sz="1200">
                <a:solidFill>
                  <a:srgbClr val="FFFFFF"/>
                </a:solidFill>
                <a:latin typeface="Open Sans"/>
                <a:ea typeface="Open Sans"/>
                <a:cs typeface="Open Sans"/>
                <a:sym typeface="Open Sans"/>
              </a:rPr>
              <a:t>Train like a real astronaut! Master neutral buoyancy, complete tasks in weightlessness, and experience what it feels like in space.</a:t>
            </a:r>
          </a:p>
          <a:p>
            <a:pPr algn="l">
              <a:lnSpc>
                <a:spcPts val="1680"/>
              </a:lnSpc>
              <a:spcBef>
                <a:spcPct val="0"/>
              </a:spcBef>
            </a:pPr>
          </a:p>
        </p:txBody>
      </p:sp>
      <p:sp>
        <p:nvSpPr>
          <p:cNvPr name="TextBox 39" id="39"/>
          <p:cNvSpPr txBox="true"/>
          <p:nvPr/>
        </p:nvSpPr>
        <p:spPr>
          <a:xfrm rot="0">
            <a:off x="12446667" y="3834547"/>
            <a:ext cx="340698" cy="198033"/>
          </a:xfrm>
          <a:prstGeom prst="rect">
            <a:avLst/>
          </a:prstGeom>
        </p:spPr>
        <p:txBody>
          <a:bodyPr anchor="t" rtlCol="false" tIns="0" lIns="0" bIns="0" rIns="0">
            <a:spAutoFit/>
          </a:bodyPr>
          <a:lstStyle/>
          <a:p>
            <a:pPr algn="ctr">
              <a:lnSpc>
                <a:spcPts val="1680"/>
              </a:lnSpc>
              <a:spcBef>
                <a:spcPct val="0"/>
              </a:spcBef>
            </a:pPr>
            <a:r>
              <a:rPr lang="en-US" b="true" sz="1200">
                <a:solidFill>
                  <a:srgbClr val="FFFFFF"/>
                </a:solidFill>
                <a:latin typeface="Open Sans Bold"/>
                <a:ea typeface="Open Sans Bold"/>
                <a:cs typeface="Open Sans Bold"/>
                <a:sym typeface="Open Sans Bold"/>
              </a:rPr>
              <a:t>03</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111" r="0" b="-9111"/>
            </a:stretch>
          </a:blipFill>
        </p:spPr>
      </p:sp>
      <p:sp>
        <p:nvSpPr>
          <p:cNvPr name="Freeform 3" id="3"/>
          <p:cNvSpPr/>
          <p:nvPr/>
        </p:nvSpPr>
        <p:spPr>
          <a:xfrm flipH="false" flipV="false" rot="0">
            <a:off x="528657" y="417745"/>
            <a:ext cx="408737" cy="240010"/>
          </a:xfrm>
          <a:custGeom>
            <a:avLst/>
            <a:gdLst/>
            <a:ahLst/>
            <a:cxnLst/>
            <a:rect r="r" b="b" t="t" l="l"/>
            <a:pathLst>
              <a:path h="240010" w="408737">
                <a:moveTo>
                  <a:pt x="0" y="0"/>
                </a:moveTo>
                <a:lnTo>
                  <a:pt x="408737" y="0"/>
                </a:lnTo>
                <a:lnTo>
                  <a:pt x="408737" y="240010"/>
                </a:lnTo>
                <a:lnTo>
                  <a:pt x="0" y="24001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18240375" y="8165445"/>
            <a:ext cx="47625" cy="1092855"/>
            <a:chOff x="0" y="0"/>
            <a:chExt cx="12543" cy="287830"/>
          </a:xfrm>
        </p:grpSpPr>
        <p:sp>
          <p:nvSpPr>
            <p:cNvPr name="Freeform 5" id="5"/>
            <p:cNvSpPr/>
            <p:nvPr/>
          </p:nvSpPr>
          <p:spPr>
            <a:xfrm flipH="false" flipV="false" rot="0">
              <a:off x="0" y="0"/>
              <a:ext cx="12543" cy="287830"/>
            </a:xfrm>
            <a:custGeom>
              <a:avLst/>
              <a:gdLst/>
              <a:ahLst/>
              <a:cxnLst/>
              <a:rect r="r" b="b" t="t" l="l"/>
              <a:pathLst>
                <a:path h="287830" w="12543">
                  <a:moveTo>
                    <a:pt x="0" y="0"/>
                  </a:moveTo>
                  <a:lnTo>
                    <a:pt x="12543" y="0"/>
                  </a:lnTo>
                  <a:lnTo>
                    <a:pt x="12543" y="287830"/>
                  </a:lnTo>
                  <a:lnTo>
                    <a:pt x="0" y="287830"/>
                  </a:lnTo>
                  <a:close/>
                </a:path>
              </a:pathLst>
            </a:custGeom>
            <a:solidFill>
              <a:srgbClr val="FFFFFF"/>
            </a:solidFill>
          </p:spPr>
        </p:sp>
        <p:sp>
          <p:nvSpPr>
            <p:cNvPr name="TextBox 6" id="6"/>
            <p:cNvSpPr txBox="true"/>
            <p:nvPr/>
          </p:nvSpPr>
          <p:spPr>
            <a:xfrm>
              <a:off x="0" y="-38100"/>
              <a:ext cx="12543" cy="325930"/>
            </a:xfrm>
            <a:prstGeom prst="rect">
              <a:avLst/>
            </a:prstGeom>
          </p:spPr>
          <p:txBody>
            <a:bodyPr anchor="ctr" rtlCol="false" tIns="50800" lIns="50800" bIns="50800" rIns="50800"/>
            <a:lstStyle/>
            <a:p>
              <a:pPr algn="ctr">
                <a:lnSpc>
                  <a:spcPts val="2659"/>
                </a:lnSpc>
                <a:spcBef>
                  <a:spcPct val="0"/>
                </a:spcBef>
              </a:pPr>
            </a:p>
          </p:txBody>
        </p:sp>
      </p:grpSp>
      <p:grpSp>
        <p:nvGrpSpPr>
          <p:cNvPr name="Group 7" id="7"/>
          <p:cNvGrpSpPr/>
          <p:nvPr/>
        </p:nvGrpSpPr>
        <p:grpSpPr>
          <a:xfrm rot="0">
            <a:off x="1028700" y="5143500"/>
            <a:ext cx="16230600" cy="5143500"/>
            <a:chOff x="0" y="0"/>
            <a:chExt cx="4274726" cy="1354667"/>
          </a:xfrm>
        </p:grpSpPr>
        <p:sp>
          <p:nvSpPr>
            <p:cNvPr name="Freeform 8" id="8"/>
            <p:cNvSpPr/>
            <p:nvPr/>
          </p:nvSpPr>
          <p:spPr>
            <a:xfrm flipH="false" flipV="false" rot="0">
              <a:off x="0" y="0"/>
              <a:ext cx="4274726" cy="1354667"/>
            </a:xfrm>
            <a:custGeom>
              <a:avLst/>
              <a:gdLst/>
              <a:ahLst/>
              <a:cxnLst/>
              <a:rect r="r" b="b" t="t" l="l"/>
              <a:pathLst>
                <a:path h="1354667" w="4274726">
                  <a:moveTo>
                    <a:pt x="0" y="0"/>
                  </a:moveTo>
                  <a:lnTo>
                    <a:pt x="4274726" y="0"/>
                  </a:lnTo>
                  <a:lnTo>
                    <a:pt x="4274726" y="1354667"/>
                  </a:lnTo>
                  <a:lnTo>
                    <a:pt x="0" y="1354667"/>
                  </a:lnTo>
                  <a:close/>
                </a:path>
              </a:pathLst>
            </a:custGeom>
            <a:solidFill>
              <a:srgbClr val="FFFFFF">
                <a:alpha val="6667"/>
              </a:srgbClr>
            </a:solidFill>
          </p:spPr>
        </p:sp>
        <p:sp>
          <p:nvSpPr>
            <p:cNvPr name="TextBox 9" id="9"/>
            <p:cNvSpPr txBox="true"/>
            <p:nvPr/>
          </p:nvSpPr>
          <p:spPr>
            <a:xfrm>
              <a:off x="0" y="-38100"/>
              <a:ext cx="4274726" cy="1392767"/>
            </a:xfrm>
            <a:prstGeom prst="rect">
              <a:avLst/>
            </a:prstGeom>
          </p:spPr>
          <p:txBody>
            <a:bodyPr anchor="ctr" rtlCol="false" tIns="50800" lIns="50800" bIns="50800" rIns="50800"/>
            <a:lstStyle/>
            <a:p>
              <a:pPr algn="ctr">
                <a:lnSpc>
                  <a:spcPts val="2659"/>
                </a:lnSpc>
              </a:pPr>
            </a:p>
          </p:txBody>
        </p:sp>
      </p:grpSp>
      <p:grpSp>
        <p:nvGrpSpPr>
          <p:cNvPr name="Group 10" id="10"/>
          <p:cNvGrpSpPr/>
          <p:nvPr/>
        </p:nvGrpSpPr>
        <p:grpSpPr>
          <a:xfrm rot="0">
            <a:off x="1507838" y="5647300"/>
            <a:ext cx="4941146" cy="4639700"/>
            <a:chOff x="0" y="0"/>
            <a:chExt cx="812800" cy="763213"/>
          </a:xfrm>
        </p:grpSpPr>
        <p:sp>
          <p:nvSpPr>
            <p:cNvPr name="Freeform 11" id="11"/>
            <p:cNvSpPr/>
            <p:nvPr/>
          </p:nvSpPr>
          <p:spPr>
            <a:xfrm flipH="false" flipV="false" rot="-5400000">
              <a:off x="24793" y="-24793"/>
              <a:ext cx="763213" cy="812800"/>
            </a:xfrm>
            <a:custGeom>
              <a:avLst/>
              <a:gdLst/>
              <a:ahLst/>
              <a:cxnLst/>
              <a:rect r="r" b="b" t="t" l="l"/>
              <a:pathLst>
                <a:path h="812800" w="763213">
                  <a:moveTo>
                    <a:pt x="763214" y="0"/>
                  </a:moveTo>
                  <a:lnTo>
                    <a:pt x="763214" y="812800"/>
                  </a:lnTo>
                  <a:lnTo>
                    <a:pt x="0" y="812800"/>
                  </a:lnTo>
                  <a:lnTo>
                    <a:pt x="0" y="0"/>
                  </a:lnTo>
                  <a:close/>
                </a:path>
              </a:pathLst>
            </a:custGeom>
            <a:blipFill>
              <a:blip r:embed="rId5"/>
              <a:stretch>
                <a:fillRect l="-38932" t="0" r="-38932" b="0"/>
              </a:stretch>
            </a:blipFill>
          </p:spPr>
        </p:sp>
      </p:grpSp>
      <p:grpSp>
        <p:nvGrpSpPr>
          <p:cNvPr name="Group 12" id="12"/>
          <p:cNvGrpSpPr/>
          <p:nvPr/>
        </p:nvGrpSpPr>
        <p:grpSpPr>
          <a:xfrm rot="0">
            <a:off x="6673427" y="5647300"/>
            <a:ext cx="4941146" cy="4639700"/>
            <a:chOff x="0" y="0"/>
            <a:chExt cx="812800" cy="763213"/>
          </a:xfrm>
        </p:grpSpPr>
        <p:sp>
          <p:nvSpPr>
            <p:cNvPr name="Freeform 13" id="13"/>
            <p:cNvSpPr/>
            <p:nvPr/>
          </p:nvSpPr>
          <p:spPr>
            <a:xfrm flipH="false" flipV="false" rot="-5400000">
              <a:off x="24793" y="-24793"/>
              <a:ext cx="763213" cy="812800"/>
            </a:xfrm>
            <a:custGeom>
              <a:avLst/>
              <a:gdLst/>
              <a:ahLst/>
              <a:cxnLst/>
              <a:rect r="r" b="b" t="t" l="l"/>
              <a:pathLst>
                <a:path h="812800" w="763213">
                  <a:moveTo>
                    <a:pt x="763214" y="0"/>
                  </a:moveTo>
                  <a:lnTo>
                    <a:pt x="763214" y="812800"/>
                  </a:lnTo>
                  <a:lnTo>
                    <a:pt x="0" y="812800"/>
                  </a:lnTo>
                  <a:lnTo>
                    <a:pt x="0" y="0"/>
                  </a:lnTo>
                  <a:close/>
                </a:path>
              </a:pathLst>
            </a:custGeom>
            <a:blipFill>
              <a:blip r:embed="rId6"/>
              <a:stretch>
                <a:fillRect l="-44664" t="0" r="-44664" b="0"/>
              </a:stretch>
            </a:blipFill>
          </p:spPr>
        </p:sp>
      </p:grpSp>
      <p:grpSp>
        <p:nvGrpSpPr>
          <p:cNvPr name="Group 14" id="14"/>
          <p:cNvGrpSpPr/>
          <p:nvPr/>
        </p:nvGrpSpPr>
        <p:grpSpPr>
          <a:xfrm rot="0">
            <a:off x="11839016" y="5647300"/>
            <a:ext cx="4941146" cy="4639700"/>
            <a:chOff x="0" y="0"/>
            <a:chExt cx="812800" cy="763213"/>
          </a:xfrm>
        </p:grpSpPr>
        <p:sp>
          <p:nvSpPr>
            <p:cNvPr name="Freeform 15" id="15"/>
            <p:cNvSpPr/>
            <p:nvPr/>
          </p:nvSpPr>
          <p:spPr>
            <a:xfrm flipH="false" flipV="false" rot="-5400000">
              <a:off x="24793" y="-24793"/>
              <a:ext cx="763213" cy="812800"/>
            </a:xfrm>
            <a:custGeom>
              <a:avLst/>
              <a:gdLst/>
              <a:ahLst/>
              <a:cxnLst/>
              <a:rect r="r" b="b" t="t" l="l"/>
              <a:pathLst>
                <a:path h="812800" w="763213">
                  <a:moveTo>
                    <a:pt x="763214" y="0"/>
                  </a:moveTo>
                  <a:lnTo>
                    <a:pt x="763214" y="812800"/>
                  </a:lnTo>
                  <a:lnTo>
                    <a:pt x="0" y="812800"/>
                  </a:lnTo>
                  <a:lnTo>
                    <a:pt x="0" y="0"/>
                  </a:lnTo>
                  <a:close/>
                </a:path>
              </a:pathLst>
            </a:custGeom>
            <a:blipFill>
              <a:blip r:embed="rId7"/>
              <a:stretch>
                <a:fillRect l="-44664" t="0" r="-44664" b="0"/>
              </a:stretch>
            </a:blipFill>
          </p:spPr>
        </p:sp>
      </p:grpSp>
      <p:grpSp>
        <p:nvGrpSpPr>
          <p:cNvPr name="Group 16" id="16"/>
          <p:cNvGrpSpPr/>
          <p:nvPr/>
        </p:nvGrpSpPr>
        <p:grpSpPr>
          <a:xfrm rot="0">
            <a:off x="1028700" y="3644227"/>
            <a:ext cx="597723" cy="597723"/>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545454"/>
            </a:solidFill>
          </p:spPr>
        </p:sp>
        <p:sp>
          <p:nvSpPr>
            <p:cNvPr name="TextBox 18" id="18"/>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pSp>
        <p:nvGrpSpPr>
          <p:cNvPr name="Group 19" id="19"/>
          <p:cNvGrpSpPr/>
          <p:nvPr/>
        </p:nvGrpSpPr>
        <p:grpSpPr>
          <a:xfrm rot="0">
            <a:off x="6673427" y="3644227"/>
            <a:ext cx="597723" cy="597723"/>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545454"/>
            </a:solidFill>
          </p:spPr>
        </p:sp>
        <p:sp>
          <p:nvSpPr>
            <p:cNvPr name="TextBox 21" id="21"/>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pSp>
        <p:nvGrpSpPr>
          <p:cNvPr name="Group 22" id="22"/>
          <p:cNvGrpSpPr/>
          <p:nvPr/>
        </p:nvGrpSpPr>
        <p:grpSpPr>
          <a:xfrm rot="0">
            <a:off x="12318154" y="3644227"/>
            <a:ext cx="597723" cy="597723"/>
            <a:chOff x="0" y="0"/>
            <a:chExt cx="812800" cy="812800"/>
          </a:xfrm>
        </p:grpSpPr>
        <p:sp>
          <p:nvSpPr>
            <p:cNvPr name="Freeform 23" id="23"/>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545454"/>
            </a:solidFill>
          </p:spPr>
        </p:sp>
        <p:sp>
          <p:nvSpPr>
            <p:cNvPr name="TextBox 24" id="24"/>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pSp>
        <p:nvGrpSpPr>
          <p:cNvPr name="Group 25" id="25"/>
          <p:cNvGrpSpPr/>
          <p:nvPr/>
        </p:nvGrpSpPr>
        <p:grpSpPr>
          <a:xfrm rot="0">
            <a:off x="17259300" y="0"/>
            <a:ext cx="1028700" cy="1028700"/>
            <a:chOff x="0" y="0"/>
            <a:chExt cx="270933" cy="270933"/>
          </a:xfrm>
        </p:grpSpPr>
        <p:sp>
          <p:nvSpPr>
            <p:cNvPr name="Freeform 26" id="26"/>
            <p:cNvSpPr/>
            <p:nvPr/>
          </p:nvSpPr>
          <p:spPr>
            <a:xfrm flipH="false" flipV="false" rot="0">
              <a:off x="0" y="0"/>
              <a:ext cx="270933" cy="270933"/>
            </a:xfrm>
            <a:custGeom>
              <a:avLst/>
              <a:gdLst/>
              <a:ahLst/>
              <a:cxnLst/>
              <a:rect r="r" b="b" t="t" l="l"/>
              <a:pathLst>
                <a:path h="270933" w="270933">
                  <a:moveTo>
                    <a:pt x="0" y="0"/>
                  </a:moveTo>
                  <a:lnTo>
                    <a:pt x="270933" y="0"/>
                  </a:lnTo>
                  <a:lnTo>
                    <a:pt x="270933" y="270933"/>
                  </a:lnTo>
                  <a:lnTo>
                    <a:pt x="0" y="270933"/>
                  </a:lnTo>
                  <a:close/>
                </a:path>
              </a:pathLst>
            </a:custGeom>
            <a:solidFill>
              <a:srgbClr val="FFFFFF">
                <a:alpha val="6667"/>
              </a:srgbClr>
            </a:solidFill>
            <a:ln cap="sq">
              <a:noFill/>
              <a:prstDash val="solid"/>
              <a:miter/>
            </a:ln>
          </p:spPr>
        </p:sp>
        <p:sp>
          <p:nvSpPr>
            <p:cNvPr name="TextBox 27" id="27"/>
            <p:cNvSpPr txBox="true"/>
            <p:nvPr/>
          </p:nvSpPr>
          <p:spPr>
            <a:xfrm>
              <a:off x="0" y="-38100"/>
              <a:ext cx="270933" cy="309033"/>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TextBox 28" id="28"/>
          <p:cNvSpPr txBox="true"/>
          <p:nvPr/>
        </p:nvSpPr>
        <p:spPr>
          <a:xfrm rot="0">
            <a:off x="1028700" y="443940"/>
            <a:ext cx="3965826" cy="198120"/>
          </a:xfrm>
          <a:prstGeom prst="rect">
            <a:avLst/>
          </a:prstGeom>
        </p:spPr>
        <p:txBody>
          <a:bodyPr anchor="t" rtlCol="false" tIns="0" lIns="0" bIns="0" rIns="0">
            <a:spAutoFit/>
          </a:bodyPr>
          <a:lstStyle/>
          <a:p>
            <a:pPr algn="l">
              <a:lnSpc>
                <a:spcPts val="1680"/>
              </a:lnSpc>
              <a:spcBef>
                <a:spcPct val="0"/>
              </a:spcBef>
            </a:pPr>
            <a:r>
              <a:rPr lang="en-US" b="true" sz="1200">
                <a:solidFill>
                  <a:srgbClr val="FFFFFF"/>
                </a:solidFill>
                <a:latin typeface="Open Sans Bold"/>
                <a:ea typeface="Open Sans Bold"/>
                <a:cs typeface="Open Sans Bold"/>
                <a:sym typeface="Open Sans Bold"/>
              </a:rPr>
              <a:t>NASA SpaceApps Challenge 2025</a:t>
            </a:r>
          </a:p>
        </p:txBody>
      </p:sp>
      <p:sp>
        <p:nvSpPr>
          <p:cNvPr name="TextBox 29" id="29"/>
          <p:cNvSpPr txBox="true"/>
          <p:nvPr/>
        </p:nvSpPr>
        <p:spPr>
          <a:xfrm rot="0">
            <a:off x="16226592" y="443940"/>
            <a:ext cx="978460" cy="197971"/>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ea typeface="Open Sans"/>
                <a:cs typeface="Open Sans"/>
                <a:sym typeface="Open Sans"/>
              </a:rPr>
              <a:t>Contact</a:t>
            </a:r>
          </a:p>
        </p:txBody>
      </p:sp>
      <p:sp>
        <p:nvSpPr>
          <p:cNvPr name="TextBox 30" id="30"/>
          <p:cNvSpPr txBox="true"/>
          <p:nvPr/>
        </p:nvSpPr>
        <p:spPr>
          <a:xfrm rot="0">
            <a:off x="14670796" y="443940"/>
            <a:ext cx="1060497" cy="198120"/>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ea typeface="Open Sans"/>
                <a:cs typeface="Open Sans"/>
                <a:sym typeface="Open Sans"/>
              </a:rPr>
              <a:t>Approach</a:t>
            </a:r>
          </a:p>
        </p:txBody>
      </p:sp>
      <p:sp>
        <p:nvSpPr>
          <p:cNvPr name="TextBox 31" id="31"/>
          <p:cNvSpPr txBox="true"/>
          <p:nvPr/>
        </p:nvSpPr>
        <p:spPr>
          <a:xfrm rot="0">
            <a:off x="13440039" y="443940"/>
            <a:ext cx="735456" cy="198120"/>
          </a:xfrm>
          <a:prstGeom prst="rect">
            <a:avLst/>
          </a:prstGeom>
        </p:spPr>
        <p:txBody>
          <a:bodyPr anchor="t" rtlCol="false" tIns="0" lIns="0" bIns="0" rIns="0">
            <a:spAutoFit/>
          </a:bodyPr>
          <a:lstStyle/>
          <a:p>
            <a:pPr algn="l">
              <a:lnSpc>
                <a:spcPts val="1680"/>
              </a:lnSpc>
              <a:spcBef>
                <a:spcPct val="0"/>
              </a:spcBef>
            </a:pPr>
            <a:r>
              <a:rPr lang="en-US" b="true" sz="1200">
                <a:solidFill>
                  <a:srgbClr val="FFFFFF"/>
                </a:solidFill>
                <a:latin typeface="Open Sans Bold"/>
                <a:ea typeface="Open Sans Bold"/>
                <a:cs typeface="Open Sans Bold"/>
                <a:sym typeface="Open Sans Bold"/>
              </a:rPr>
              <a:t>Solution</a:t>
            </a:r>
          </a:p>
        </p:txBody>
      </p:sp>
      <p:sp>
        <p:nvSpPr>
          <p:cNvPr name="TextBox 32" id="32"/>
          <p:cNvSpPr txBox="true"/>
          <p:nvPr/>
        </p:nvSpPr>
        <p:spPr>
          <a:xfrm rot="0">
            <a:off x="12184280" y="443940"/>
            <a:ext cx="809760" cy="198120"/>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ea typeface="Open Sans"/>
                <a:cs typeface="Open Sans"/>
                <a:sym typeface="Open Sans"/>
              </a:rPr>
              <a:t>Problem</a:t>
            </a:r>
          </a:p>
        </p:txBody>
      </p:sp>
      <p:sp>
        <p:nvSpPr>
          <p:cNvPr name="TextBox 33" id="33"/>
          <p:cNvSpPr txBox="true"/>
          <p:nvPr/>
        </p:nvSpPr>
        <p:spPr>
          <a:xfrm rot="0">
            <a:off x="4994526" y="1799642"/>
            <a:ext cx="8298949" cy="1111250"/>
          </a:xfrm>
          <a:prstGeom prst="rect">
            <a:avLst/>
          </a:prstGeom>
        </p:spPr>
        <p:txBody>
          <a:bodyPr anchor="t" rtlCol="false" tIns="0" lIns="0" bIns="0" rIns="0">
            <a:spAutoFit/>
          </a:bodyPr>
          <a:lstStyle/>
          <a:p>
            <a:pPr algn="ctr">
              <a:lnSpc>
                <a:spcPts val="9099"/>
              </a:lnSpc>
              <a:spcBef>
                <a:spcPct val="0"/>
              </a:spcBef>
            </a:pPr>
            <a:r>
              <a:rPr lang="en-US" sz="6499">
                <a:solidFill>
                  <a:srgbClr val="FFFFFF"/>
                </a:solidFill>
                <a:latin typeface="Anton"/>
                <a:ea typeface="Anton"/>
                <a:cs typeface="Anton"/>
                <a:sym typeface="Anton"/>
              </a:rPr>
              <a:t>MODULE TOUR</a:t>
            </a:r>
          </a:p>
        </p:txBody>
      </p:sp>
      <p:sp>
        <p:nvSpPr>
          <p:cNvPr name="TextBox 34" id="34"/>
          <p:cNvSpPr txBox="true"/>
          <p:nvPr/>
        </p:nvSpPr>
        <p:spPr>
          <a:xfrm rot="0">
            <a:off x="2051493" y="3625177"/>
            <a:ext cx="3970363" cy="1245870"/>
          </a:xfrm>
          <a:prstGeom prst="rect">
            <a:avLst/>
          </a:prstGeom>
        </p:spPr>
        <p:txBody>
          <a:bodyPr anchor="t" rtlCol="false" tIns="0" lIns="0" bIns="0" rIns="0">
            <a:spAutoFit/>
          </a:bodyPr>
          <a:lstStyle/>
          <a:p>
            <a:pPr algn="l">
              <a:lnSpc>
                <a:spcPts val="1680"/>
              </a:lnSpc>
            </a:pPr>
            <a:r>
              <a:rPr lang="en-US" sz="1200">
                <a:solidFill>
                  <a:srgbClr val="FFFFFF"/>
                </a:solidFill>
                <a:latin typeface="Open Sans"/>
                <a:ea typeface="Open Sans"/>
                <a:cs typeface="Open Sans"/>
                <a:sym typeface="Open Sans"/>
              </a:rPr>
              <a:t>L</a:t>
            </a:r>
            <a:r>
              <a:rPr lang="en-US" sz="1200" b="true">
                <a:solidFill>
                  <a:srgbClr val="FFFFFF"/>
                </a:solidFill>
                <a:latin typeface="Open Sans Bold"/>
                <a:ea typeface="Open Sans Bold"/>
                <a:cs typeface="Open Sans Bold"/>
                <a:sym typeface="Open Sans Bold"/>
              </a:rPr>
              <a:t>unar Observatory :</a:t>
            </a:r>
            <a:r>
              <a:rPr lang="en-US" sz="1200">
                <a:solidFill>
                  <a:srgbClr val="FFFFFF"/>
                </a:solidFill>
                <a:latin typeface="Open Sans"/>
                <a:ea typeface="Open Sans"/>
                <a:cs typeface="Open Sans"/>
                <a:sym typeface="Open Sans"/>
              </a:rPr>
              <a:t> Explore Earth's closest neighbor. Discover lunar landing sites, study the Moon's surface, and learn about future missions.</a:t>
            </a:r>
          </a:p>
          <a:p>
            <a:pPr algn="l">
              <a:lnSpc>
                <a:spcPts val="1680"/>
              </a:lnSpc>
            </a:pPr>
          </a:p>
          <a:p>
            <a:pPr algn="l">
              <a:lnSpc>
                <a:spcPts val="1680"/>
              </a:lnSpc>
            </a:pPr>
          </a:p>
          <a:p>
            <a:pPr algn="l">
              <a:lnSpc>
                <a:spcPts val="1680"/>
              </a:lnSpc>
              <a:spcBef>
                <a:spcPct val="0"/>
              </a:spcBef>
            </a:pPr>
          </a:p>
        </p:txBody>
      </p:sp>
      <p:sp>
        <p:nvSpPr>
          <p:cNvPr name="TextBox 35" id="35"/>
          <p:cNvSpPr txBox="true"/>
          <p:nvPr/>
        </p:nvSpPr>
        <p:spPr>
          <a:xfrm rot="0">
            <a:off x="1157213" y="3834547"/>
            <a:ext cx="340698" cy="198181"/>
          </a:xfrm>
          <a:prstGeom prst="rect">
            <a:avLst/>
          </a:prstGeom>
        </p:spPr>
        <p:txBody>
          <a:bodyPr anchor="t" rtlCol="false" tIns="0" lIns="0" bIns="0" rIns="0">
            <a:spAutoFit/>
          </a:bodyPr>
          <a:lstStyle/>
          <a:p>
            <a:pPr algn="ctr">
              <a:lnSpc>
                <a:spcPts val="1680"/>
              </a:lnSpc>
              <a:spcBef>
                <a:spcPct val="0"/>
              </a:spcBef>
            </a:pPr>
            <a:r>
              <a:rPr lang="en-US" b="true" sz="1200">
                <a:solidFill>
                  <a:srgbClr val="FFFFFF"/>
                </a:solidFill>
                <a:latin typeface="Open Sans Bold"/>
                <a:ea typeface="Open Sans Bold"/>
                <a:cs typeface="Open Sans Bold"/>
                <a:sym typeface="Open Sans Bold"/>
              </a:rPr>
              <a:t>04</a:t>
            </a:r>
          </a:p>
        </p:txBody>
      </p:sp>
      <p:sp>
        <p:nvSpPr>
          <p:cNvPr name="TextBox 36" id="36"/>
          <p:cNvSpPr txBox="true"/>
          <p:nvPr/>
        </p:nvSpPr>
        <p:spPr>
          <a:xfrm rot="0">
            <a:off x="7696220" y="3625177"/>
            <a:ext cx="3970363" cy="1245870"/>
          </a:xfrm>
          <a:prstGeom prst="rect">
            <a:avLst/>
          </a:prstGeom>
        </p:spPr>
        <p:txBody>
          <a:bodyPr anchor="t" rtlCol="false" tIns="0" lIns="0" bIns="0" rIns="0">
            <a:spAutoFit/>
          </a:bodyPr>
          <a:lstStyle/>
          <a:p>
            <a:pPr algn="l">
              <a:lnSpc>
                <a:spcPts val="1680"/>
              </a:lnSpc>
            </a:pPr>
            <a:r>
              <a:rPr lang="en-US" sz="1200" b="true">
                <a:solidFill>
                  <a:srgbClr val="FFFFFF"/>
                </a:solidFill>
                <a:latin typeface="Open Sans Bold"/>
                <a:ea typeface="Open Sans Bold"/>
                <a:cs typeface="Open Sans Bold"/>
                <a:sym typeface="Open Sans Bold"/>
              </a:rPr>
              <a:t>Knowledge Center </a:t>
            </a:r>
            <a:r>
              <a:rPr lang="en-US" sz="1200">
                <a:solidFill>
                  <a:srgbClr val="FFFFFF"/>
                </a:solidFill>
                <a:latin typeface="Open Sans"/>
                <a:ea typeface="Open Sans"/>
                <a:cs typeface="Open Sans"/>
                <a:sym typeface="Open Sans"/>
              </a:rPr>
              <a:t>: Learn about ISS's 25-year journey, discover how the Cupola works, and understand neutral buoyancy training at NASA's NBL.</a:t>
            </a:r>
          </a:p>
          <a:p>
            <a:pPr algn="l">
              <a:lnSpc>
                <a:spcPts val="1680"/>
              </a:lnSpc>
            </a:pPr>
          </a:p>
          <a:p>
            <a:pPr algn="l">
              <a:lnSpc>
                <a:spcPts val="1680"/>
              </a:lnSpc>
            </a:pPr>
          </a:p>
          <a:p>
            <a:pPr algn="l">
              <a:lnSpc>
                <a:spcPts val="1680"/>
              </a:lnSpc>
              <a:spcBef>
                <a:spcPct val="0"/>
              </a:spcBef>
            </a:pPr>
          </a:p>
        </p:txBody>
      </p:sp>
      <p:sp>
        <p:nvSpPr>
          <p:cNvPr name="TextBox 37" id="37"/>
          <p:cNvSpPr txBox="true"/>
          <p:nvPr/>
        </p:nvSpPr>
        <p:spPr>
          <a:xfrm rot="0">
            <a:off x="6801940" y="3834547"/>
            <a:ext cx="340698" cy="198181"/>
          </a:xfrm>
          <a:prstGeom prst="rect">
            <a:avLst/>
          </a:prstGeom>
        </p:spPr>
        <p:txBody>
          <a:bodyPr anchor="t" rtlCol="false" tIns="0" lIns="0" bIns="0" rIns="0">
            <a:spAutoFit/>
          </a:bodyPr>
          <a:lstStyle/>
          <a:p>
            <a:pPr algn="ctr">
              <a:lnSpc>
                <a:spcPts val="1680"/>
              </a:lnSpc>
              <a:spcBef>
                <a:spcPct val="0"/>
              </a:spcBef>
            </a:pPr>
            <a:r>
              <a:rPr lang="en-US" b="true" sz="1200">
                <a:solidFill>
                  <a:srgbClr val="FFFFFF"/>
                </a:solidFill>
                <a:latin typeface="Open Sans Bold"/>
                <a:ea typeface="Open Sans Bold"/>
                <a:cs typeface="Open Sans Bold"/>
                <a:sym typeface="Open Sans Bold"/>
              </a:rPr>
              <a:t>05</a:t>
            </a:r>
          </a:p>
        </p:txBody>
      </p:sp>
      <p:sp>
        <p:nvSpPr>
          <p:cNvPr name="TextBox 38" id="38"/>
          <p:cNvSpPr txBox="true"/>
          <p:nvPr/>
        </p:nvSpPr>
        <p:spPr>
          <a:xfrm rot="0">
            <a:off x="13340947" y="3625177"/>
            <a:ext cx="3970363" cy="1245870"/>
          </a:xfrm>
          <a:prstGeom prst="rect">
            <a:avLst/>
          </a:prstGeom>
        </p:spPr>
        <p:txBody>
          <a:bodyPr anchor="t" rtlCol="false" tIns="0" lIns="0" bIns="0" rIns="0">
            <a:spAutoFit/>
          </a:bodyPr>
          <a:lstStyle/>
          <a:p>
            <a:pPr algn="l">
              <a:lnSpc>
                <a:spcPts val="1680"/>
              </a:lnSpc>
            </a:pPr>
            <a:r>
              <a:rPr lang="en-US" sz="1200" b="true">
                <a:solidFill>
                  <a:srgbClr val="FFFFFF"/>
                </a:solidFill>
                <a:latin typeface="Open Sans Bold"/>
                <a:ea typeface="Open Sans Bold"/>
                <a:cs typeface="Open Sans Bold"/>
                <a:sym typeface="Open Sans Bold"/>
              </a:rPr>
              <a:t>Astronaut Certification : </a:t>
            </a:r>
            <a:r>
              <a:rPr lang="en-US" sz="1200">
                <a:solidFill>
                  <a:srgbClr val="FFFFFF"/>
                </a:solidFill>
                <a:latin typeface="Open Sans"/>
                <a:ea typeface="Open Sans"/>
                <a:cs typeface="Open Sans"/>
                <a:sym typeface="Open Sans"/>
              </a:rPr>
              <a:t>Earn badges, track your progress, and generate your official Astronaut Certificate with your achievements!</a:t>
            </a:r>
          </a:p>
          <a:p>
            <a:pPr algn="l">
              <a:lnSpc>
                <a:spcPts val="1680"/>
              </a:lnSpc>
            </a:pPr>
          </a:p>
          <a:p>
            <a:pPr algn="l">
              <a:lnSpc>
                <a:spcPts val="1680"/>
              </a:lnSpc>
            </a:pPr>
          </a:p>
          <a:p>
            <a:pPr algn="l">
              <a:lnSpc>
                <a:spcPts val="1680"/>
              </a:lnSpc>
              <a:spcBef>
                <a:spcPct val="0"/>
              </a:spcBef>
            </a:pPr>
          </a:p>
        </p:txBody>
      </p:sp>
      <p:sp>
        <p:nvSpPr>
          <p:cNvPr name="TextBox 39" id="39"/>
          <p:cNvSpPr txBox="true"/>
          <p:nvPr/>
        </p:nvSpPr>
        <p:spPr>
          <a:xfrm rot="0">
            <a:off x="12446667" y="3834547"/>
            <a:ext cx="340698" cy="198181"/>
          </a:xfrm>
          <a:prstGeom prst="rect">
            <a:avLst/>
          </a:prstGeom>
        </p:spPr>
        <p:txBody>
          <a:bodyPr anchor="t" rtlCol="false" tIns="0" lIns="0" bIns="0" rIns="0">
            <a:spAutoFit/>
          </a:bodyPr>
          <a:lstStyle/>
          <a:p>
            <a:pPr algn="ctr">
              <a:lnSpc>
                <a:spcPts val="1680"/>
              </a:lnSpc>
              <a:spcBef>
                <a:spcPct val="0"/>
              </a:spcBef>
            </a:pPr>
            <a:r>
              <a:rPr lang="en-US" b="true" sz="1200">
                <a:solidFill>
                  <a:srgbClr val="FFFFFF"/>
                </a:solidFill>
                <a:latin typeface="Open Sans Bold"/>
                <a:ea typeface="Open Sans Bold"/>
                <a:cs typeface="Open Sans Bold"/>
                <a:sym typeface="Open Sans Bold"/>
              </a:rPr>
              <a:t>06</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111" r="0" b="-9111"/>
            </a:stretch>
          </a:blipFill>
        </p:spPr>
      </p:sp>
      <p:sp>
        <p:nvSpPr>
          <p:cNvPr name="Freeform 3" id="3"/>
          <p:cNvSpPr/>
          <p:nvPr/>
        </p:nvSpPr>
        <p:spPr>
          <a:xfrm flipH="false" flipV="false" rot="0">
            <a:off x="528657" y="417745"/>
            <a:ext cx="408737" cy="240010"/>
          </a:xfrm>
          <a:custGeom>
            <a:avLst/>
            <a:gdLst/>
            <a:ahLst/>
            <a:cxnLst/>
            <a:rect r="r" b="b" t="t" l="l"/>
            <a:pathLst>
              <a:path h="240010" w="408737">
                <a:moveTo>
                  <a:pt x="0" y="0"/>
                </a:moveTo>
                <a:lnTo>
                  <a:pt x="408737" y="0"/>
                </a:lnTo>
                <a:lnTo>
                  <a:pt x="408737" y="240010"/>
                </a:lnTo>
                <a:lnTo>
                  <a:pt x="0" y="24001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18240375" y="8165445"/>
            <a:ext cx="47625" cy="1092855"/>
            <a:chOff x="0" y="0"/>
            <a:chExt cx="12543" cy="287830"/>
          </a:xfrm>
        </p:grpSpPr>
        <p:sp>
          <p:nvSpPr>
            <p:cNvPr name="Freeform 5" id="5"/>
            <p:cNvSpPr/>
            <p:nvPr/>
          </p:nvSpPr>
          <p:spPr>
            <a:xfrm flipH="false" flipV="false" rot="0">
              <a:off x="0" y="0"/>
              <a:ext cx="12543" cy="287830"/>
            </a:xfrm>
            <a:custGeom>
              <a:avLst/>
              <a:gdLst/>
              <a:ahLst/>
              <a:cxnLst/>
              <a:rect r="r" b="b" t="t" l="l"/>
              <a:pathLst>
                <a:path h="287830" w="12543">
                  <a:moveTo>
                    <a:pt x="0" y="0"/>
                  </a:moveTo>
                  <a:lnTo>
                    <a:pt x="12543" y="0"/>
                  </a:lnTo>
                  <a:lnTo>
                    <a:pt x="12543" y="287830"/>
                  </a:lnTo>
                  <a:lnTo>
                    <a:pt x="0" y="287830"/>
                  </a:lnTo>
                  <a:close/>
                </a:path>
              </a:pathLst>
            </a:custGeom>
            <a:solidFill>
              <a:srgbClr val="FFFFFF"/>
            </a:solidFill>
          </p:spPr>
        </p:sp>
        <p:sp>
          <p:nvSpPr>
            <p:cNvPr name="TextBox 6" id="6"/>
            <p:cNvSpPr txBox="true"/>
            <p:nvPr/>
          </p:nvSpPr>
          <p:spPr>
            <a:xfrm>
              <a:off x="0" y="-38100"/>
              <a:ext cx="12543" cy="325930"/>
            </a:xfrm>
            <a:prstGeom prst="rect">
              <a:avLst/>
            </a:prstGeom>
          </p:spPr>
          <p:txBody>
            <a:bodyPr anchor="ctr" rtlCol="false" tIns="50800" lIns="50800" bIns="50800" rIns="50800"/>
            <a:lstStyle/>
            <a:p>
              <a:pPr algn="ctr">
                <a:lnSpc>
                  <a:spcPts val="2659"/>
                </a:lnSpc>
                <a:spcBef>
                  <a:spcPct val="0"/>
                </a:spcBef>
              </a:pPr>
            </a:p>
          </p:txBody>
        </p:sp>
      </p:grpSp>
      <p:grpSp>
        <p:nvGrpSpPr>
          <p:cNvPr name="Group 7" id="7"/>
          <p:cNvGrpSpPr/>
          <p:nvPr/>
        </p:nvGrpSpPr>
        <p:grpSpPr>
          <a:xfrm rot="0">
            <a:off x="0" y="2004165"/>
            <a:ext cx="8246169" cy="6278671"/>
            <a:chOff x="0" y="0"/>
            <a:chExt cx="2171831" cy="1653642"/>
          </a:xfrm>
        </p:grpSpPr>
        <p:sp>
          <p:nvSpPr>
            <p:cNvPr name="Freeform 8" id="8"/>
            <p:cNvSpPr/>
            <p:nvPr/>
          </p:nvSpPr>
          <p:spPr>
            <a:xfrm flipH="false" flipV="false" rot="0">
              <a:off x="0" y="0"/>
              <a:ext cx="2171831" cy="1653642"/>
            </a:xfrm>
            <a:custGeom>
              <a:avLst/>
              <a:gdLst/>
              <a:ahLst/>
              <a:cxnLst/>
              <a:rect r="r" b="b" t="t" l="l"/>
              <a:pathLst>
                <a:path h="1653642" w="2171831">
                  <a:moveTo>
                    <a:pt x="0" y="0"/>
                  </a:moveTo>
                  <a:lnTo>
                    <a:pt x="2171831" y="0"/>
                  </a:lnTo>
                  <a:lnTo>
                    <a:pt x="2171831" y="1653642"/>
                  </a:lnTo>
                  <a:lnTo>
                    <a:pt x="0" y="1653642"/>
                  </a:lnTo>
                  <a:close/>
                </a:path>
              </a:pathLst>
            </a:custGeom>
            <a:solidFill>
              <a:srgbClr val="FFFFFF">
                <a:alpha val="6667"/>
              </a:srgbClr>
            </a:solidFill>
          </p:spPr>
        </p:sp>
        <p:sp>
          <p:nvSpPr>
            <p:cNvPr name="TextBox 9" id="9"/>
            <p:cNvSpPr txBox="true"/>
            <p:nvPr/>
          </p:nvSpPr>
          <p:spPr>
            <a:xfrm>
              <a:off x="0" y="-38100"/>
              <a:ext cx="2171831" cy="1691742"/>
            </a:xfrm>
            <a:prstGeom prst="rect">
              <a:avLst/>
            </a:prstGeom>
          </p:spPr>
          <p:txBody>
            <a:bodyPr anchor="ctr" rtlCol="false" tIns="50800" lIns="50800" bIns="50800" rIns="50800"/>
            <a:lstStyle/>
            <a:p>
              <a:pPr algn="ctr">
                <a:lnSpc>
                  <a:spcPts val="2659"/>
                </a:lnSpc>
              </a:pPr>
            </a:p>
          </p:txBody>
        </p:sp>
      </p:grpSp>
      <p:grpSp>
        <p:nvGrpSpPr>
          <p:cNvPr name="Group 10" id="10"/>
          <p:cNvGrpSpPr/>
          <p:nvPr/>
        </p:nvGrpSpPr>
        <p:grpSpPr>
          <a:xfrm rot="0">
            <a:off x="0" y="2418964"/>
            <a:ext cx="7831370" cy="5449073"/>
            <a:chOff x="0" y="0"/>
            <a:chExt cx="1168151" cy="812800"/>
          </a:xfrm>
        </p:grpSpPr>
        <p:sp>
          <p:nvSpPr>
            <p:cNvPr name="Freeform 11" id="11"/>
            <p:cNvSpPr/>
            <p:nvPr/>
          </p:nvSpPr>
          <p:spPr>
            <a:xfrm flipH="false" flipV="false" rot="0">
              <a:off x="0" y="0"/>
              <a:ext cx="1168150" cy="812800"/>
            </a:xfrm>
            <a:custGeom>
              <a:avLst/>
              <a:gdLst/>
              <a:ahLst/>
              <a:cxnLst/>
              <a:rect r="r" b="b" t="t" l="l"/>
              <a:pathLst>
                <a:path h="812800" w="1168150">
                  <a:moveTo>
                    <a:pt x="0" y="0"/>
                  </a:moveTo>
                  <a:lnTo>
                    <a:pt x="1168150" y="0"/>
                  </a:lnTo>
                  <a:lnTo>
                    <a:pt x="1168150" y="812800"/>
                  </a:lnTo>
                  <a:lnTo>
                    <a:pt x="0" y="812800"/>
                  </a:lnTo>
                  <a:close/>
                </a:path>
              </a:pathLst>
            </a:custGeom>
            <a:blipFill>
              <a:blip r:embed="rId5"/>
              <a:stretch>
                <a:fillRect l="0" t="0" r="0" b="-43719"/>
              </a:stretch>
            </a:blipFill>
          </p:spPr>
        </p:sp>
      </p:grpSp>
      <p:sp>
        <p:nvSpPr>
          <p:cNvPr name="TextBox 12" id="12"/>
          <p:cNvSpPr txBox="true"/>
          <p:nvPr/>
        </p:nvSpPr>
        <p:spPr>
          <a:xfrm rot="0">
            <a:off x="9144000" y="1133563"/>
            <a:ext cx="7934080" cy="3416300"/>
          </a:xfrm>
          <a:prstGeom prst="rect">
            <a:avLst/>
          </a:prstGeom>
        </p:spPr>
        <p:txBody>
          <a:bodyPr anchor="t" rtlCol="false" tIns="0" lIns="0" bIns="0" rIns="0">
            <a:spAutoFit/>
          </a:bodyPr>
          <a:lstStyle/>
          <a:p>
            <a:pPr algn="l">
              <a:lnSpc>
                <a:spcPts val="9099"/>
              </a:lnSpc>
            </a:pPr>
            <a:r>
              <a:rPr lang="en-US" sz="6499">
                <a:solidFill>
                  <a:srgbClr val="FFFFFF"/>
                </a:solidFill>
                <a:latin typeface="Anton"/>
                <a:ea typeface="Anton"/>
                <a:cs typeface="Anton"/>
                <a:sym typeface="Anton"/>
              </a:rPr>
              <a:t>ARCHITECTURE, IMPACT, &amp; STATUS</a:t>
            </a:r>
          </a:p>
          <a:p>
            <a:pPr algn="l">
              <a:lnSpc>
                <a:spcPts val="9099"/>
              </a:lnSpc>
              <a:spcBef>
                <a:spcPct val="0"/>
              </a:spcBef>
            </a:pPr>
          </a:p>
        </p:txBody>
      </p:sp>
      <p:grpSp>
        <p:nvGrpSpPr>
          <p:cNvPr name="Group 13" id="13"/>
          <p:cNvGrpSpPr/>
          <p:nvPr/>
        </p:nvGrpSpPr>
        <p:grpSpPr>
          <a:xfrm rot="0">
            <a:off x="9321899" y="3738744"/>
            <a:ext cx="597723" cy="597723"/>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545454"/>
            </a:solidFill>
          </p:spPr>
        </p:sp>
        <p:sp>
          <p:nvSpPr>
            <p:cNvPr name="TextBox 15" id="15"/>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pSp>
        <p:nvGrpSpPr>
          <p:cNvPr name="Group 16" id="16"/>
          <p:cNvGrpSpPr/>
          <p:nvPr/>
        </p:nvGrpSpPr>
        <p:grpSpPr>
          <a:xfrm rot="0">
            <a:off x="9321899" y="5622452"/>
            <a:ext cx="597723" cy="597723"/>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545454"/>
            </a:solidFill>
          </p:spPr>
        </p:sp>
        <p:sp>
          <p:nvSpPr>
            <p:cNvPr name="TextBox 18" id="18"/>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pSp>
        <p:nvGrpSpPr>
          <p:cNvPr name="Group 19" id="19"/>
          <p:cNvGrpSpPr/>
          <p:nvPr/>
        </p:nvGrpSpPr>
        <p:grpSpPr>
          <a:xfrm rot="0">
            <a:off x="9321899" y="7506051"/>
            <a:ext cx="597723" cy="597723"/>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545454"/>
            </a:solidFill>
          </p:spPr>
        </p:sp>
        <p:sp>
          <p:nvSpPr>
            <p:cNvPr name="TextBox 21" id="21"/>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pSp>
        <p:nvGrpSpPr>
          <p:cNvPr name="Group 22" id="22"/>
          <p:cNvGrpSpPr/>
          <p:nvPr/>
        </p:nvGrpSpPr>
        <p:grpSpPr>
          <a:xfrm rot="0">
            <a:off x="17259300" y="0"/>
            <a:ext cx="1028700" cy="1028700"/>
            <a:chOff x="0" y="0"/>
            <a:chExt cx="270933" cy="270933"/>
          </a:xfrm>
        </p:grpSpPr>
        <p:sp>
          <p:nvSpPr>
            <p:cNvPr name="Freeform 23" id="23"/>
            <p:cNvSpPr/>
            <p:nvPr/>
          </p:nvSpPr>
          <p:spPr>
            <a:xfrm flipH="false" flipV="false" rot="0">
              <a:off x="0" y="0"/>
              <a:ext cx="270933" cy="270933"/>
            </a:xfrm>
            <a:custGeom>
              <a:avLst/>
              <a:gdLst/>
              <a:ahLst/>
              <a:cxnLst/>
              <a:rect r="r" b="b" t="t" l="l"/>
              <a:pathLst>
                <a:path h="270933" w="270933">
                  <a:moveTo>
                    <a:pt x="0" y="0"/>
                  </a:moveTo>
                  <a:lnTo>
                    <a:pt x="270933" y="0"/>
                  </a:lnTo>
                  <a:lnTo>
                    <a:pt x="270933" y="270933"/>
                  </a:lnTo>
                  <a:lnTo>
                    <a:pt x="0" y="270933"/>
                  </a:lnTo>
                  <a:close/>
                </a:path>
              </a:pathLst>
            </a:custGeom>
            <a:solidFill>
              <a:srgbClr val="FFFFFF">
                <a:alpha val="6667"/>
              </a:srgbClr>
            </a:solidFill>
            <a:ln cap="sq">
              <a:noFill/>
              <a:prstDash val="solid"/>
              <a:miter/>
            </a:ln>
          </p:spPr>
        </p:sp>
        <p:sp>
          <p:nvSpPr>
            <p:cNvPr name="TextBox 24" id="24"/>
            <p:cNvSpPr txBox="true"/>
            <p:nvPr/>
          </p:nvSpPr>
          <p:spPr>
            <a:xfrm>
              <a:off x="0" y="-38100"/>
              <a:ext cx="270933" cy="309033"/>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TextBox 25" id="25"/>
          <p:cNvSpPr txBox="true"/>
          <p:nvPr/>
        </p:nvSpPr>
        <p:spPr>
          <a:xfrm rot="0">
            <a:off x="1028700" y="443940"/>
            <a:ext cx="4231767" cy="198120"/>
          </a:xfrm>
          <a:prstGeom prst="rect">
            <a:avLst/>
          </a:prstGeom>
        </p:spPr>
        <p:txBody>
          <a:bodyPr anchor="t" rtlCol="false" tIns="0" lIns="0" bIns="0" rIns="0">
            <a:spAutoFit/>
          </a:bodyPr>
          <a:lstStyle/>
          <a:p>
            <a:pPr algn="l">
              <a:lnSpc>
                <a:spcPts val="1680"/>
              </a:lnSpc>
              <a:spcBef>
                <a:spcPct val="0"/>
              </a:spcBef>
            </a:pPr>
            <a:r>
              <a:rPr lang="en-US" b="true" sz="1200">
                <a:solidFill>
                  <a:srgbClr val="FFFFFF"/>
                </a:solidFill>
                <a:latin typeface="Open Sans Bold"/>
                <a:ea typeface="Open Sans Bold"/>
                <a:cs typeface="Open Sans Bold"/>
                <a:sym typeface="Open Sans Bold"/>
              </a:rPr>
              <a:t>NASA SpaceApps Challenge 2025</a:t>
            </a:r>
          </a:p>
        </p:txBody>
      </p:sp>
      <p:sp>
        <p:nvSpPr>
          <p:cNvPr name="TextBox 26" id="26"/>
          <p:cNvSpPr txBox="true"/>
          <p:nvPr/>
        </p:nvSpPr>
        <p:spPr>
          <a:xfrm rot="0">
            <a:off x="16226592" y="443940"/>
            <a:ext cx="978460" cy="197971"/>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ea typeface="Open Sans"/>
                <a:cs typeface="Open Sans"/>
                <a:sym typeface="Open Sans"/>
              </a:rPr>
              <a:t>Contact</a:t>
            </a:r>
          </a:p>
        </p:txBody>
      </p:sp>
      <p:sp>
        <p:nvSpPr>
          <p:cNvPr name="TextBox 27" id="27"/>
          <p:cNvSpPr txBox="true"/>
          <p:nvPr/>
        </p:nvSpPr>
        <p:spPr>
          <a:xfrm rot="0">
            <a:off x="14670796" y="443940"/>
            <a:ext cx="1060497" cy="198120"/>
          </a:xfrm>
          <a:prstGeom prst="rect">
            <a:avLst/>
          </a:prstGeom>
        </p:spPr>
        <p:txBody>
          <a:bodyPr anchor="t" rtlCol="false" tIns="0" lIns="0" bIns="0" rIns="0">
            <a:spAutoFit/>
          </a:bodyPr>
          <a:lstStyle/>
          <a:p>
            <a:pPr algn="l">
              <a:lnSpc>
                <a:spcPts val="1680"/>
              </a:lnSpc>
              <a:spcBef>
                <a:spcPct val="0"/>
              </a:spcBef>
            </a:pPr>
            <a:r>
              <a:rPr lang="en-US" b="true" sz="1200">
                <a:solidFill>
                  <a:srgbClr val="FFFFFF"/>
                </a:solidFill>
                <a:latin typeface="Open Sans Bold"/>
                <a:ea typeface="Open Sans Bold"/>
                <a:cs typeface="Open Sans Bold"/>
                <a:sym typeface="Open Sans Bold"/>
              </a:rPr>
              <a:t>Approach</a:t>
            </a:r>
          </a:p>
        </p:txBody>
      </p:sp>
      <p:sp>
        <p:nvSpPr>
          <p:cNvPr name="TextBox 28" id="28"/>
          <p:cNvSpPr txBox="true"/>
          <p:nvPr/>
        </p:nvSpPr>
        <p:spPr>
          <a:xfrm rot="0">
            <a:off x="13440039" y="443940"/>
            <a:ext cx="735456" cy="198120"/>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ea typeface="Open Sans"/>
                <a:cs typeface="Open Sans"/>
                <a:sym typeface="Open Sans"/>
              </a:rPr>
              <a:t>Solution</a:t>
            </a:r>
          </a:p>
        </p:txBody>
      </p:sp>
      <p:sp>
        <p:nvSpPr>
          <p:cNvPr name="TextBox 29" id="29"/>
          <p:cNvSpPr txBox="true"/>
          <p:nvPr/>
        </p:nvSpPr>
        <p:spPr>
          <a:xfrm rot="0">
            <a:off x="12184280" y="443940"/>
            <a:ext cx="809760" cy="198120"/>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ea typeface="Open Sans"/>
                <a:cs typeface="Open Sans"/>
                <a:sym typeface="Open Sans"/>
              </a:rPr>
              <a:t>Problem</a:t>
            </a:r>
          </a:p>
        </p:txBody>
      </p:sp>
      <p:sp>
        <p:nvSpPr>
          <p:cNvPr name="TextBox 30" id="30"/>
          <p:cNvSpPr txBox="true"/>
          <p:nvPr/>
        </p:nvSpPr>
        <p:spPr>
          <a:xfrm rot="0">
            <a:off x="10260320" y="3719694"/>
            <a:ext cx="5237256" cy="1664970"/>
          </a:xfrm>
          <a:prstGeom prst="rect">
            <a:avLst/>
          </a:prstGeom>
        </p:spPr>
        <p:txBody>
          <a:bodyPr anchor="t" rtlCol="false" tIns="0" lIns="0" bIns="0" rIns="0">
            <a:spAutoFit/>
          </a:bodyPr>
          <a:lstStyle/>
          <a:p>
            <a:pPr algn="l">
              <a:lnSpc>
                <a:spcPts val="1680"/>
              </a:lnSpc>
              <a:spcBef>
                <a:spcPct val="0"/>
              </a:spcBef>
            </a:pPr>
            <a:r>
              <a:rPr lang="en-US" b="true" sz="1200">
                <a:solidFill>
                  <a:srgbClr val="FFFFFF"/>
                </a:solidFill>
                <a:latin typeface="Open Sans Bold"/>
                <a:ea typeface="Open Sans Bold"/>
                <a:cs typeface="Open Sans Bold"/>
                <a:sym typeface="Open Sans Bold"/>
              </a:rPr>
              <a:t>Architecture :</a:t>
            </a:r>
            <a:r>
              <a:rPr lang="en-US" sz="1200">
                <a:solidFill>
                  <a:srgbClr val="FFFFFF"/>
                </a:solidFill>
                <a:latin typeface="Open Sans"/>
                <a:ea typeface="Open Sans"/>
                <a:cs typeface="Open Sans"/>
                <a:sym typeface="Open Sans"/>
              </a:rPr>
              <a:t> A modular front‑end built with HTML/CSS/JS powers interactive WebGL scenes for Earth and Moon, sharing UI components and a lightweight state layer that persists progress, badges, and settings across modules. Assets are streamed with lazy loading and CDN caching; interactive layers (clouds, solar terminator, markers) use debounced inputs for smooth performance on typical classroom hardware. Accessibility is baked in with keyboard navigation, clear contrast, captions/tooltips, and simple controls suited for mixed‑age audiences.</a:t>
            </a:r>
          </a:p>
        </p:txBody>
      </p:sp>
      <p:sp>
        <p:nvSpPr>
          <p:cNvPr name="TextBox 31" id="31"/>
          <p:cNvSpPr txBox="true"/>
          <p:nvPr/>
        </p:nvSpPr>
        <p:spPr>
          <a:xfrm rot="0">
            <a:off x="9450411" y="3929065"/>
            <a:ext cx="340698" cy="198033"/>
          </a:xfrm>
          <a:prstGeom prst="rect">
            <a:avLst/>
          </a:prstGeom>
        </p:spPr>
        <p:txBody>
          <a:bodyPr anchor="t" rtlCol="false" tIns="0" lIns="0" bIns="0" rIns="0">
            <a:spAutoFit/>
          </a:bodyPr>
          <a:lstStyle/>
          <a:p>
            <a:pPr algn="ctr">
              <a:lnSpc>
                <a:spcPts val="1680"/>
              </a:lnSpc>
              <a:spcBef>
                <a:spcPct val="0"/>
              </a:spcBef>
            </a:pPr>
            <a:r>
              <a:rPr lang="en-US" b="true" sz="1200">
                <a:solidFill>
                  <a:srgbClr val="FFFFFF"/>
                </a:solidFill>
                <a:latin typeface="Open Sans Bold"/>
                <a:ea typeface="Open Sans Bold"/>
                <a:cs typeface="Open Sans Bold"/>
                <a:sym typeface="Open Sans Bold"/>
              </a:rPr>
              <a:t>01</a:t>
            </a:r>
          </a:p>
        </p:txBody>
      </p:sp>
      <p:sp>
        <p:nvSpPr>
          <p:cNvPr name="TextBox 32" id="32"/>
          <p:cNvSpPr txBox="true"/>
          <p:nvPr/>
        </p:nvSpPr>
        <p:spPr>
          <a:xfrm rot="0">
            <a:off x="10260320" y="5603402"/>
            <a:ext cx="5237256" cy="1664970"/>
          </a:xfrm>
          <a:prstGeom prst="rect">
            <a:avLst/>
          </a:prstGeom>
        </p:spPr>
        <p:txBody>
          <a:bodyPr anchor="t" rtlCol="false" tIns="0" lIns="0" bIns="0" rIns="0">
            <a:spAutoFit/>
          </a:bodyPr>
          <a:lstStyle/>
          <a:p>
            <a:pPr algn="l">
              <a:lnSpc>
                <a:spcPts val="1680"/>
              </a:lnSpc>
              <a:spcBef>
                <a:spcPct val="0"/>
              </a:spcBef>
            </a:pPr>
            <a:r>
              <a:rPr lang="en-US" b="true" sz="1200">
                <a:solidFill>
                  <a:srgbClr val="FFFFFF"/>
                </a:solidFill>
                <a:latin typeface="Open Sans Bold"/>
                <a:ea typeface="Open Sans Bold"/>
                <a:cs typeface="Open Sans Bold"/>
                <a:sym typeface="Open Sans Bold"/>
              </a:rPr>
              <a:t>Impact </a:t>
            </a:r>
            <a:r>
              <a:rPr lang="en-US" sz="1200">
                <a:solidFill>
                  <a:srgbClr val="FFFFFF"/>
                </a:solidFill>
                <a:latin typeface="Open Sans"/>
                <a:ea typeface="Open Sans"/>
                <a:cs typeface="Open Sans"/>
                <a:sym typeface="Open Sans"/>
              </a:rPr>
              <a:t>: ISSperience turns passive space content into hands‑on exploration, helping learners internalize microgravity movement, orbital perspectives, and Earth systems through short, goal‑oriented activities. Browser‑based delivery removes installation barriers and enables quick starts in classrooms, museums, and community events worldwide. The combination of real‑world datasets, astronaut‑style views, and achievement cues increases engagement, retention, and shareability of learning outcomes.</a:t>
            </a:r>
          </a:p>
        </p:txBody>
      </p:sp>
      <p:sp>
        <p:nvSpPr>
          <p:cNvPr name="TextBox 33" id="33"/>
          <p:cNvSpPr txBox="true"/>
          <p:nvPr/>
        </p:nvSpPr>
        <p:spPr>
          <a:xfrm rot="0">
            <a:off x="9450411" y="5812773"/>
            <a:ext cx="340698" cy="198033"/>
          </a:xfrm>
          <a:prstGeom prst="rect">
            <a:avLst/>
          </a:prstGeom>
        </p:spPr>
        <p:txBody>
          <a:bodyPr anchor="t" rtlCol="false" tIns="0" lIns="0" bIns="0" rIns="0">
            <a:spAutoFit/>
          </a:bodyPr>
          <a:lstStyle/>
          <a:p>
            <a:pPr algn="ctr">
              <a:lnSpc>
                <a:spcPts val="1680"/>
              </a:lnSpc>
              <a:spcBef>
                <a:spcPct val="0"/>
              </a:spcBef>
            </a:pPr>
            <a:r>
              <a:rPr lang="en-US" b="true" sz="1200">
                <a:solidFill>
                  <a:srgbClr val="FFFFFF"/>
                </a:solidFill>
                <a:latin typeface="Open Sans Bold"/>
                <a:ea typeface="Open Sans Bold"/>
                <a:cs typeface="Open Sans Bold"/>
                <a:sym typeface="Open Sans Bold"/>
              </a:rPr>
              <a:t>02</a:t>
            </a:r>
          </a:p>
        </p:txBody>
      </p:sp>
      <p:sp>
        <p:nvSpPr>
          <p:cNvPr name="TextBox 34" id="34"/>
          <p:cNvSpPr txBox="true"/>
          <p:nvPr/>
        </p:nvSpPr>
        <p:spPr>
          <a:xfrm rot="0">
            <a:off x="10260320" y="7487001"/>
            <a:ext cx="5237256" cy="1874520"/>
          </a:xfrm>
          <a:prstGeom prst="rect">
            <a:avLst/>
          </a:prstGeom>
        </p:spPr>
        <p:txBody>
          <a:bodyPr anchor="t" rtlCol="false" tIns="0" lIns="0" bIns="0" rIns="0">
            <a:spAutoFit/>
          </a:bodyPr>
          <a:lstStyle/>
          <a:p>
            <a:pPr algn="l">
              <a:lnSpc>
                <a:spcPts val="1680"/>
              </a:lnSpc>
              <a:spcBef>
                <a:spcPct val="0"/>
              </a:spcBef>
            </a:pPr>
            <a:r>
              <a:rPr lang="en-US" b="true" sz="1200">
                <a:solidFill>
                  <a:srgbClr val="FFFFFF"/>
                </a:solidFill>
                <a:latin typeface="Open Sans Bold"/>
                <a:ea typeface="Open Sans Bold"/>
                <a:cs typeface="Open Sans Bold"/>
                <a:sym typeface="Open Sans Bold"/>
              </a:rPr>
              <a:t>Status :</a:t>
            </a:r>
            <a:r>
              <a:rPr lang="en-US" sz="1200">
                <a:solidFill>
                  <a:srgbClr val="FFFFFF"/>
                </a:solidFill>
                <a:latin typeface="Open Sans"/>
                <a:ea typeface="Open Sans"/>
                <a:cs typeface="Open Sans"/>
                <a:sym typeface="Open Sans"/>
              </a:rPr>
              <a:t> Core experiences—Zero‑G Training, Cupola View, Earth Check, Knowledge Center, and Astronaut Certificate—are functional and integrated with audio feedback, stable 3D globe rendering, and cohesive navigation. The project is demo‑ready on desktop browsers with polished visuals and reliable performance; content aligns to 5–15 minute learning blocks. Upcoming work focuses on expanded datasets (satellite passes, aurora, weather overlays), enhanced mobile performance, and an educator‑friendly classroom mode with guided flows and simple reporting.</a:t>
            </a:r>
          </a:p>
        </p:txBody>
      </p:sp>
      <p:sp>
        <p:nvSpPr>
          <p:cNvPr name="TextBox 35" id="35"/>
          <p:cNvSpPr txBox="true"/>
          <p:nvPr/>
        </p:nvSpPr>
        <p:spPr>
          <a:xfrm rot="0">
            <a:off x="9450411" y="7696371"/>
            <a:ext cx="340698" cy="198033"/>
          </a:xfrm>
          <a:prstGeom prst="rect">
            <a:avLst/>
          </a:prstGeom>
        </p:spPr>
        <p:txBody>
          <a:bodyPr anchor="t" rtlCol="false" tIns="0" lIns="0" bIns="0" rIns="0">
            <a:spAutoFit/>
          </a:bodyPr>
          <a:lstStyle/>
          <a:p>
            <a:pPr algn="ctr">
              <a:lnSpc>
                <a:spcPts val="1680"/>
              </a:lnSpc>
              <a:spcBef>
                <a:spcPct val="0"/>
              </a:spcBef>
            </a:pPr>
            <a:r>
              <a:rPr lang="en-US" b="true" sz="1200">
                <a:solidFill>
                  <a:srgbClr val="FFFFFF"/>
                </a:solidFill>
                <a:latin typeface="Open Sans Bold"/>
                <a:ea typeface="Open Sans Bold"/>
                <a:cs typeface="Open Sans Bold"/>
                <a:sym typeface="Open Sans Bold"/>
              </a:rPr>
              <a:t>03</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111" r="0" b="-9111"/>
            </a:stretch>
          </a:blipFill>
        </p:spPr>
      </p:sp>
      <p:sp>
        <p:nvSpPr>
          <p:cNvPr name="Freeform 3" id="3"/>
          <p:cNvSpPr/>
          <p:nvPr/>
        </p:nvSpPr>
        <p:spPr>
          <a:xfrm flipH="false" flipV="false" rot="0">
            <a:off x="528657" y="417745"/>
            <a:ext cx="408737" cy="240010"/>
          </a:xfrm>
          <a:custGeom>
            <a:avLst/>
            <a:gdLst/>
            <a:ahLst/>
            <a:cxnLst/>
            <a:rect r="r" b="b" t="t" l="l"/>
            <a:pathLst>
              <a:path h="240010" w="408737">
                <a:moveTo>
                  <a:pt x="0" y="0"/>
                </a:moveTo>
                <a:lnTo>
                  <a:pt x="408737" y="0"/>
                </a:lnTo>
                <a:lnTo>
                  <a:pt x="408737" y="240010"/>
                </a:lnTo>
                <a:lnTo>
                  <a:pt x="0" y="24001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18240375" y="8165445"/>
            <a:ext cx="47625" cy="1092855"/>
            <a:chOff x="0" y="0"/>
            <a:chExt cx="12543" cy="287830"/>
          </a:xfrm>
        </p:grpSpPr>
        <p:sp>
          <p:nvSpPr>
            <p:cNvPr name="Freeform 5" id="5"/>
            <p:cNvSpPr/>
            <p:nvPr/>
          </p:nvSpPr>
          <p:spPr>
            <a:xfrm flipH="false" flipV="false" rot="0">
              <a:off x="0" y="0"/>
              <a:ext cx="12543" cy="287830"/>
            </a:xfrm>
            <a:custGeom>
              <a:avLst/>
              <a:gdLst/>
              <a:ahLst/>
              <a:cxnLst/>
              <a:rect r="r" b="b" t="t" l="l"/>
              <a:pathLst>
                <a:path h="287830" w="12543">
                  <a:moveTo>
                    <a:pt x="0" y="0"/>
                  </a:moveTo>
                  <a:lnTo>
                    <a:pt x="12543" y="0"/>
                  </a:lnTo>
                  <a:lnTo>
                    <a:pt x="12543" y="287830"/>
                  </a:lnTo>
                  <a:lnTo>
                    <a:pt x="0" y="287830"/>
                  </a:lnTo>
                  <a:close/>
                </a:path>
              </a:pathLst>
            </a:custGeom>
            <a:solidFill>
              <a:srgbClr val="FFFFFF"/>
            </a:solidFill>
          </p:spPr>
        </p:sp>
        <p:sp>
          <p:nvSpPr>
            <p:cNvPr name="TextBox 6" id="6"/>
            <p:cNvSpPr txBox="true"/>
            <p:nvPr/>
          </p:nvSpPr>
          <p:spPr>
            <a:xfrm>
              <a:off x="0" y="-38100"/>
              <a:ext cx="12543" cy="325930"/>
            </a:xfrm>
            <a:prstGeom prst="rect">
              <a:avLst/>
            </a:prstGeom>
          </p:spPr>
          <p:txBody>
            <a:bodyPr anchor="ctr" rtlCol="false" tIns="50800" lIns="50800" bIns="50800" rIns="50800"/>
            <a:lstStyle/>
            <a:p>
              <a:pPr algn="ctr">
                <a:lnSpc>
                  <a:spcPts val="2659"/>
                </a:lnSpc>
                <a:spcBef>
                  <a:spcPct val="0"/>
                </a:spcBef>
              </a:pPr>
            </a:p>
          </p:txBody>
        </p:sp>
      </p:grpSp>
      <p:grpSp>
        <p:nvGrpSpPr>
          <p:cNvPr name="Group 7" id="7"/>
          <p:cNvGrpSpPr/>
          <p:nvPr/>
        </p:nvGrpSpPr>
        <p:grpSpPr>
          <a:xfrm rot="0">
            <a:off x="12589160" y="2004165"/>
            <a:ext cx="3827064" cy="6278671"/>
            <a:chOff x="0" y="0"/>
            <a:chExt cx="1007951" cy="1653642"/>
          </a:xfrm>
        </p:grpSpPr>
        <p:sp>
          <p:nvSpPr>
            <p:cNvPr name="Freeform 8" id="8"/>
            <p:cNvSpPr/>
            <p:nvPr/>
          </p:nvSpPr>
          <p:spPr>
            <a:xfrm flipH="false" flipV="false" rot="0">
              <a:off x="0" y="0"/>
              <a:ext cx="1007951" cy="1653642"/>
            </a:xfrm>
            <a:custGeom>
              <a:avLst/>
              <a:gdLst/>
              <a:ahLst/>
              <a:cxnLst/>
              <a:rect r="r" b="b" t="t" l="l"/>
              <a:pathLst>
                <a:path h="1653642" w="1007951">
                  <a:moveTo>
                    <a:pt x="0" y="0"/>
                  </a:moveTo>
                  <a:lnTo>
                    <a:pt x="1007951" y="0"/>
                  </a:lnTo>
                  <a:lnTo>
                    <a:pt x="1007951" y="1653642"/>
                  </a:lnTo>
                  <a:lnTo>
                    <a:pt x="0" y="1653642"/>
                  </a:lnTo>
                  <a:close/>
                </a:path>
              </a:pathLst>
            </a:custGeom>
            <a:solidFill>
              <a:srgbClr val="FFFFFF">
                <a:alpha val="6667"/>
              </a:srgbClr>
            </a:solidFill>
          </p:spPr>
        </p:sp>
        <p:sp>
          <p:nvSpPr>
            <p:cNvPr name="TextBox 9" id="9"/>
            <p:cNvSpPr txBox="true"/>
            <p:nvPr/>
          </p:nvSpPr>
          <p:spPr>
            <a:xfrm>
              <a:off x="0" y="-38100"/>
              <a:ext cx="1007951" cy="1691742"/>
            </a:xfrm>
            <a:prstGeom prst="rect">
              <a:avLst/>
            </a:prstGeom>
          </p:spPr>
          <p:txBody>
            <a:bodyPr anchor="ctr" rtlCol="false" tIns="50800" lIns="50800" bIns="50800" rIns="50800"/>
            <a:lstStyle/>
            <a:p>
              <a:pPr algn="ctr">
                <a:lnSpc>
                  <a:spcPts val="2659"/>
                </a:lnSpc>
              </a:pPr>
            </a:p>
          </p:txBody>
        </p:sp>
      </p:grpSp>
      <p:grpSp>
        <p:nvGrpSpPr>
          <p:cNvPr name="Group 10" id="10"/>
          <p:cNvGrpSpPr/>
          <p:nvPr/>
        </p:nvGrpSpPr>
        <p:grpSpPr>
          <a:xfrm rot="0">
            <a:off x="12999000" y="2418964"/>
            <a:ext cx="3007385" cy="5449073"/>
            <a:chOff x="0" y="0"/>
            <a:chExt cx="448590" cy="812800"/>
          </a:xfrm>
        </p:grpSpPr>
        <p:sp>
          <p:nvSpPr>
            <p:cNvPr name="Freeform 11" id="11"/>
            <p:cNvSpPr/>
            <p:nvPr/>
          </p:nvSpPr>
          <p:spPr>
            <a:xfrm flipH="false" flipV="false" rot="-5400000">
              <a:off x="-182105" y="182105"/>
              <a:ext cx="812800" cy="448590"/>
            </a:xfrm>
            <a:custGeom>
              <a:avLst/>
              <a:gdLst/>
              <a:ahLst/>
              <a:cxnLst/>
              <a:rect r="r" b="b" t="t" l="l"/>
              <a:pathLst>
                <a:path h="448590" w="812800">
                  <a:moveTo>
                    <a:pt x="812800" y="0"/>
                  </a:moveTo>
                  <a:lnTo>
                    <a:pt x="812800" y="448590"/>
                  </a:lnTo>
                  <a:lnTo>
                    <a:pt x="0" y="448590"/>
                  </a:lnTo>
                  <a:lnTo>
                    <a:pt x="0" y="0"/>
                  </a:lnTo>
                  <a:close/>
                </a:path>
              </a:pathLst>
            </a:custGeom>
            <a:blipFill>
              <a:blip r:embed="rId5"/>
              <a:stretch>
                <a:fillRect l="0" t="-10358" r="0" b="-10358"/>
              </a:stretch>
            </a:blipFill>
          </p:spPr>
        </p:sp>
      </p:grpSp>
      <p:grpSp>
        <p:nvGrpSpPr>
          <p:cNvPr name="Group 12" id="12"/>
          <p:cNvGrpSpPr/>
          <p:nvPr/>
        </p:nvGrpSpPr>
        <p:grpSpPr>
          <a:xfrm rot="0">
            <a:off x="2006627" y="4129029"/>
            <a:ext cx="597723" cy="597723"/>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545454"/>
            </a:solidFill>
          </p:spPr>
        </p:sp>
        <p:sp>
          <p:nvSpPr>
            <p:cNvPr name="TextBox 14" id="14"/>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pSp>
        <p:nvGrpSpPr>
          <p:cNvPr name="Group 15" id="15"/>
          <p:cNvGrpSpPr/>
          <p:nvPr/>
        </p:nvGrpSpPr>
        <p:grpSpPr>
          <a:xfrm rot="0">
            <a:off x="7047590" y="4129029"/>
            <a:ext cx="597723" cy="597723"/>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545454"/>
            </a:solidFill>
          </p:spPr>
        </p:sp>
        <p:sp>
          <p:nvSpPr>
            <p:cNvPr name="TextBox 17" id="17"/>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pSp>
        <p:nvGrpSpPr>
          <p:cNvPr name="Group 18" id="18"/>
          <p:cNvGrpSpPr/>
          <p:nvPr/>
        </p:nvGrpSpPr>
        <p:grpSpPr>
          <a:xfrm rot="0">
            <a:off x="2006627" y="6651723"/>
            <a:ext cx="597723" cy="597723"/>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545454"/>
            </a:solidFill>
          </p:spPr>
        </p:sp>
        <p:sp>
          <p:nvSpPr>
            <p:cNvPr name="TextBox 20" id="20"/>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pSp>
        <p:nvGrpSpPr>
          <p:cNvPr name="Group 21" id="21"/>
          <p:cNvGrpSpPr/>
          <p:nvPr/>
        </p:nvGrpSpPr>
        <p:grpSpPr>
          <a:xfrm rot="0">
            <a:off x="7047590" y="6651723"/>
            <a:ext cx="597723" cy="597723"/>
            <a:chOff x="0" y="0"/>
            <a:chExt cx="812800" cy="812800"/>
          </a:xfrm>
        </p:grpSpPr>
        <p:sp>
          <p:nvSpPr>
            <p:cNvPr name="Freeform 22" id="22"/>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545454"/>
            </a:solidFill>
          </p:spPr>
        </p:sp>
        <p:sp>
          <p:nvSpPr>
            <p:cNvPr name="TextBox 23" id="23"/>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pSp>
        <p:nvGrpSpPr>
          <p:cNvPr name="Group 24" id="24"/>
          <p:cNvGrpSpPr/>
          <p:nvPr/>
        </p:nvGrpSpPr>
        <p:grpSpPr>
          <a:xfrm rot="0">
            <a:off x="17259300" y="0"/>
            <a:ext cx="1028700" cy="1028700"/>
            <a:chOff x="0" y="0"/>
            <a:chExt cx="270933" cy="270933"/>
          </a:xfrm>
        </p:grpSpPr>
        <p:sp>
          <p:nvSpPr>
            <p:cNvPr name="Freeform 25" id="25"/>
            <p:cNvSpPr/>
            <p:nvPr/>
          </p:nvSpPr>
          <p:spPr>
            <a:xfrm flipH="false" flipV="false" rot="0">
              <a:off x="0" y="0"/>
              <a:ext cx="270933" cy="270933"/>
            </a:xfrm>
            <a:custGeom>
              <a:avLst/>
              <a:gdLst/>
              <a:ahLst/>
              <a:cxnLst/>
              <a:rect r="r" b="b" t="t" l="l"/>
              <a:pathLst>
                <a:path h="270933" w="270933">
                  <a:moveTo>
                    <a:pt x="0" y="0"/>
                  </a:moveTo>
                  <a:lnTo>
                    <a:pt x="270933" y="0"/>
                  </a:lnTo>
                  <a:lnTo>
                    <a:pt x="270933" y="270933"/>
                  </a:lnTo>
                  <a:lnTo>
                    <a:pt x="0" y="270933"/>
                  </a:lnTo>
                  <a:close/>
                </a:path>
              </a:pathLst>
            </a:custGeom>
            <a:solidFill>
              <a:srgbClr val="FFFFFF">
                <a:alpha val="6667"/>
              </a:srgbClr>
            </a:solidFill>
            <a:ln cap="sq">
              <a:noFill/>
              <a:prstDash val="solid"/>
              <a:miter/>
            </a:ln>
          </p:spPr>
        </p:sp>
        <p:sp>
          <p:nvSpPr>
            <p:cNvPr name="TextBox 26" id="26"/>
            <p:cNvSpPr txBox="true"/>
            <p:nvPr/>
          </p:nvSpPr>
          <p:spPr>
            <a:xfrm>
              <a:off x="0" y="-38100"/>
              <a:ext cx="270933" cy="309033"/>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TextBox 27" id="27"/>
          <p:cNvSpPr txBox="true"/>
          <p:nvPr/>
        </p:nvSpPr>
        <p:spPr>
          <a:xfrm rot="0">
            <a:off x="1028700" y="443940"/>
            <a:ext cx="3012912" cy="198120"/>
          </a:xfrm>
          <a:prstGeom prst="rect">
            <a:avLst/>
          </a:prstGeom>
        </p:spPr>
        <p:txBody>
          <a:bodyPr anchor="t" rtlCol="false" tIns="0" lIns="0" bIns="0" rIns="0">
            <a:spAutoFit/>
          </a:bodyPr>
          <a:lstStyle/>
          <a:p>
            <a:pPr algn="l">
              <a:lnSpc>
                <a:spcPts val="1680"/>
              </a:lnSpc>
              <a:spcBef>
                <a:spcPct val="0"/>
              </a:spcBef>
            </a:pPr>
            <a:r>
              <a:rPr lang="en-US" b="true" sz="1200">
                <a:solidFill>
                  <a:srgbClr val="FFFFFF"/>
                </a:solidFill>
                <a:latin typeface="Open Sans Bold"/>
                <a:ea typeface="Open Sans Bold"/>
                <a:cs typeface="Open Sans Bold"/>
                <a:sym typeface="Open Sans Bold"/>
              </a:rPr>
              <a:t>NASA SpaceApps Challenge 2025</a:t>
            </a:r>
          </a:p>
        </p:txBody>
      </p:sp>
      <p:sp>
        <p:nvSpPr>
          <p:cNvPr name="TextBox 28" id="28"/>
          <p:cNvSpPr txBox="true"/>
          <p:nvPr/>
        </p:nvSpPr>
        <p:spPr>
          <a:xfrm rot="0">
            <a:off x="16226592" y="443940"/>
            <a:ext cx="978460" cy="198120"/>
          </a:xfrm>
          <a:prstGeom prst="rect">
            <a:avLst/>
          </a:prstGeom>
        </p:spPr>
        <p:txBody>
          <a:bodyPr anchor="t" rtlCol="false" tIns="0" lIns="0" bIns="0" rIns="0">
            <a:spAutoFit/>
          </a:bodyPr>
          <a:lstStyle/>
          <a:p>
            <a:pPr algn="l">
              <a:lnSpc>
                <a:spcPts val="1680"/>
              </a:lnSpc>
              <a:spcBef>
                <a:spcPct val="0"/>
              </a:spcBef>
            </a:pPr>
            <a:r>
              <a:rPr lang="en-US" b="true" sz="1200">
                <a:solidFill>
                  <a:srgbClr val="FFFFFF"/>
                </a:solidFill>
                <a:latin typeface="Open Sans Bold"/>
                <a:ea typeface="Open Sans Bold"/>
                <a:cs typeface="Open Sans Bold"/>
                <a:sym typeface="Open Sans Bold"/>
              </a:rPr>
              <a:t>Contact</a:t>
            </a:r>
          </a:p>
        </p:txBody>
      </p:sp>
      <p:sp>
        <p:nvSpPr>
          <p:cNvPr name="TextBox 29" id="29"/>
          <p:cNvSpPr txBox="true"/>
          <p:nvPr/>
        </p:nvSpPr>
        <p:spPr>
          <a:xfrm rot="0">
            <a:off x="14670796" y="443940"/>
            <a:ext cx="1060497" cy="198120"/>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ea typeface="Open Sans"/>
                <a:cs typeface="Open Sans"/>
                <a:sym typeface="Open Sans"/>
              </a:rPr>
              <a:t>Approach</a:t>
            </a:r>
          </a:p>
        </p:txBody>
      </p:sp>
      <p:sp>
        <p:nvSpPr>
          <p:cNvPr name="TextBox 30" id="30"/>
          <p:cNvSpPr txBox="true"/>
          <p:nvPr/>
        </p:nvSpPr>
        <p:spPr>
          <a:xfrm rot="0">
            <a:off x="13440039" y="443940"/>
            <a:ext cx="735456" cy="198120"/>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ea typeface="Open Sans"/>
                <a:cs typeface="Open Sans"/>
                <a:sym typeface="Open Sans"/>
              </a:rPr>
              <a:t>Solution</a:t>
            </a:r>
          </a:p>
        </p:txBody>
      </p:sp>
      <p:sp>
        <p:nvSpPr>
          <p:cNvPr name="TextBox 31" id="31"/>
          <p:cNvSpPr txBox="true"/>
          <p:nvPr/>
        </p:nvSpPr>
        <p:spPr>
          <a:xfrm rot="0">
            <a:off x="12184280" y="443940"/>
            <a:ext cx="809760" cy="198120"/>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ea typeface="Open Sans"/>
                <a:cs typeface="Open Sans"/>
                <a:sym typeface="Open Sans"/>
              </a:rPr>
              <a:t>Problem</a:t>
            </a:r>
          </a:p>
        </p:txBody>
      </p:sp>
      <p:sp>
        <p:nvSpPr>
          <p:cNvPr name="TextBox 32" id="32"/>
          <p:cNvSpPr txBox="true"/>
          <p:nvPr/>
        </p:nvSpPr>
        <p:spPr>
          <a:xfrm rot="0">
            <a:off x="2006627" y="1999924"/>
            <a:ext cx="7637822" cy="1111250"/>
          </a:xfrm>
          <a:prstGeom prst="rect">
            <a:avLst/>
          </a:prstGeom>
        </p:spPr>
        <p:txBody>
          <a:bodyPr anchor="t" rtlCol="false" tIns="0" lIns="0" bIns="0" rIns="0">
            <a:spAutoFit/>
          </a:bodyPr>
          <a:lstStyle/>
          <a:p>
            <a:pPr algn="l">
              <a:lnSpc>
                <a:spcPts val="9099"/>
              </a:lnSpc>
              <a:spcBef>
                <a:spcPct val="0"/>
              </a:spcBef>
            </a:pPr>
            <a:r>
              <a:rPr lang="en-US" sz="6499">
                <a:solidFill>
                  <a:srgbClr val="FFFFFF"/>
                </a:solidFill>
                <a:latin typeface="Anton"/>
                <a:ea typeface="Anton"/>
                <a:cs typeface="Anton"/>
                <a:sym typeface="Anton"/>
              </a:rPr>
              <a:t>DEPLOYMENT &amp; CONTACT</a:t>
            </a:r>
          </a:p>
        </p:txBody>
      </p:sp>
      <p:sp>
        <p:nvSpPr>
          <p:cNvPr name="TextBox 33" id="33"/>
          <p:cNvSpPr txBox="true"/>
          <p:nvPr/>
        </p:nvSpPr>
        <p:spPr>
          <a:xfrm rot="0">
            <a:off x="3029420" y="4109979"/>
            <a:ext cx="3148131" cy="826770"/>
          </a:xfrm>
          <a:prstGeom prst="rect">
            <a:avLst/>
          </a:prstGeom>
        </p:spPr>
        <p:txBody>
          <a:bodyPr anchor="t" rtlCol="false" tIns="0" lIns="0" bIns="0" rIns="0">
            <a:spAutoFit/>
          </a:bodyPr>
          <a:lstStyle/>
          <a:p>
            <a:pPr algn="l">
              <a:lnSpc>
                <a:spcPts val="1680"/>
              </a:lnSpc>
            </a:pPr>
            <a:r>
              <a:rPr lang="en-US" sz="1200">
                <a:solidFill>
                  <a:srgbClr val="FFFFFF"/>
                </a:solidFill>
                <a:latin typeface="Open Sans"/>
                <a:ea typeface="Open Sans"/>
                <a:cs typeface="Open Sans"/>
                <a:sym typeface="Open Sans"/>
              </a:rPr>
              <a:t>GitHub Source Code is available on : </a:t>
            </a:r>
          </a:p>
          <a:p>
            <a:pPr algn="l">
              <a:lnSpc>
                <a:spcPts val="1680"/>
              </a:lnSpc>
            </a:pPr>
          </a:p>
          <a:p>
            <a:pPr algn="l">
              <a:lnSpc>
                <a:spcPts val="1680"/>
              </a:lnSpc>
              <a:spcBef>
                <a:spcPct val="0"/>
              </a:spcBef>
            </a:pPr>
            <a:r>
              <a:rPr lang="en-US" sz="1200" u="sng">
                <a:solidFill>
                  <a:srgbClr val="FFFFFF"/>
                </a:solidFill>
                <a:latin typeface="Open Sans"/>
                <a:ea typeface="Open Sans"/>
                <a:cs typeface="Open Sans"/>
                <a:sym typeface="Open Sans"/>
                <a:hlinkClick r:id="rId6" tooltip="https://github.com/davesohamm/NASA-SpaceApps-2025"/>
              </a:rPr>
              <a:t>https://github.com/davesohamm/NASA-SpaceApps-2025</a:t>
            </a:r>
          </a:p>
        </p:txBody>
      </p:sp>
      <p:sp>
        <p:nvSpPr>
          <p:cNvPr name="TextBox 34" id="34"/>
          <p:cNvSpPr txBox="true"/>
          <p:nvPr/>
        </p:nvSpPr>
        <p:spPr>
          <a:xfrm rot="0">
            <a:off x="2135139" y="4319350"/>
            <a:ext cx="340698" cy="198033"/>
          </a:xfrm>
          <a:prstGeom prst="rect">
            <a:avLst/>
          </a:prstGeom>
        </p:spPr>
        <p:txBody>
          <a:bodyPr anchor="t" rtlCol="false" tIns="0" lIns="0" bIns="0" rIns="0">
            <a:spAutoFit/>
          </a:bodyPr>
          <a:lstStyle/>
          <a:p>
            <a:pPr algn="ctr">
              <a:lnSpc>
                <a:spcPts val="1680"/>
              </a:lnSpc>
              <a:spcBef>
                <a:spcPct val="0"/>
              </a:spcBef>
            </a:pPr>
            <a:r>
              <a:rPr lang="en-US" b="true" sz="1200">
                <a:solidFill>
                  <a:srgbClr val="FFFFFF"/>
                </a:solidFill>
                <a:latin typeface="Open Sans Bold"/>
                <a:ea typeface="Open Sans Bold"/>
                <a:cs typeface="Open Sans Bold"/>
                <a:sym typeface="Open Sans Bold"/>
              </a:rPr>
              <a:t>01</a:t>
            </a:r>
          </a:p>
        </p:txBody>
      </p:sp>
      <p:sp>
        <p:nvSpPr>
          <p:cNvPr name="TextBox 35" id="35"/>
          <p:cNvSpPr txBox="true"/>
          <p:nvPr/>
        </p:nvSpPr>
        <p:spPr>
          <a:xfrm rot="0">
            <a:off x="8070383" y="4109979"/>
            <a:ext cx="3148131" cy="617220"/>
          </a:xfrm>
          <a:prstGeom prst="rect">
            <a:avLst/>
          </a:prstGeom>
        </p:spPr>
        <p:txBody>
          <a:bodyPr anchor="t" rtlCol="false" tIns="0" lIns="0" bIns="0" rIns="0">
            <a:spAutoFit/>
          </a:bodyPr>
          <a:lstStyle/>
          <a:p>
            <a:pPr algn="l">
              <a:lnSpc>
                <a:spcPts val="1680"/>
              </a:lnSpc>
            </a:pPr>
            <a:r>
              <a:rPr lang="en-US" sz="1200">
                <a:solidFill>
                  <a:srgbClr val="FFFFFF"/>
                </a:solidFill>
                <a:latin typeface="Open Sans"/>
                <a:ea typeface="Open Sans"/>
                <a:cs typeface="Open Sans"/>
                <a:sym typeface="Open Sans"/>
              </a:rPr>
              <a:t>The ISSperience is LIVE on : </a:t>
            </a:r>
          </a:p>
          <a:p>
            <a:pPr algn="l">
              <a:lnSpc>
                <a:spcPts val="1680"/>
              </a:lnSpc>
            </a:pPr>
          </a:p>
          <a:p>
            <a:pPr algn="l">
              <a:lnSpc>
                <a:spcPts val="1680"/>
              </a:lnSpc>
              <a:spcBef>
                <a:spcPct val="0"/>
              </a:spcBef>
            </a:pPr>
            <a:r>
              <a:rPr lang="en-US" sz="1200" u="sng">
                <a:solidFill>
                  <a:srgbClr val="FFFFFF"/>
                </a:solidFill>
                <a:latin typeface="Open Sans"/>
                <a:ea typeface="Open Sans"/>
                <a:cs typeface="Open Sans"/>
                <a:sym typeface="Open Sans"/>
                <a:hlinkClick r:id="rId7" tooltip="https://issperience.netlify.app"/>
              </a:rPr>
              <a:t>https://issperience.netlify.app/</a:t>
            </a:r>
          </a:p>
        </p:txBody>
      </p:sp>
      <p:sp>
        <p:nvSpPr>
          <p:cNvPr name="TextBox 36" id="36"/>
          <p:cNvSpPr txBox="true"/>
          <p:nvPr/>
        </p:nvSpPr>
        <p:spPr>
          <a:xfrm rot="0">
            <a:off x="7176102" y="4319350"/>
            <a:ext cx="340698" cy="198033"/>
          </a:xfrm>
          <a:prstGeom prst="rect">
            <a:avLst/>
          </a:prstGeom>
        </p:spPr>
        <p:txBody>
          <a:bodyPr anchor="t" rtlCol="false" tIns="0" lIns="0" bIns="0" rIns="0">
            <a:spAutoFit/>
          </a:bodyPr>
          <a:lstStyle/>
          <a:p>
            <a:pPr algn="ctr">
              <a:lnSpc>
                <a:spcPts val="1680"/>
              </a:lnSpc>
              <a:spcBef>
                <a:spcPct val="0"/>
              </a:spcBef>
            </a:pPr>
            <a:r>
              <a:rPr lang="en-US" b="true" sz="1200">
                <a:solidFill>
                  <a:srgbClr val="FFFFFF"/>
                </a:solidFill>
                <a:latin typeface="Open Sans Bold"/>
                <a:ea typeface="Open Sans Bold"/>
                <a:cs typeface="Open Sans Bold"/>
                <a:sym typeface="Open Sans Bold"/>
              </a:rPr>
              <a:t>02</a:t>
            </a:r>
          </a:p>
        </p:txBody>
      </p:sp>
      <p:sp>
        <p:nvSpPr>
          <p:cNvPr name="TextBox 37" id="37"/>
          <p:cNvSpPr txBox="true"/>
          <p:nvPr/>
        </p:nvSpPr>
        <p:spPr>
          <a:xfrm rot="0">
            <a:off x="3029420" y="6632673"/>
            <a:ext cx="3148131" cy="617220"/>
          </a:xfrm>
          <a:prstGeom prst="rect">
            <a:avLst/>
          </a:prstGeom>
        </p:spPr>
        <p:txBody>
          <a:bodyPr anchor="t" rtlCol="false" tIns="0" lIns="0" bIns="0" rIns="0">
            <a:spAutoFit/>
          </a:bodyPr>
          <a:lstStyle/>
          <a:p>
            <a:pPr algn="l">
              <a:lnSpc>
                <a:spcPts val="1680"/>
              </a:lnSpc>
            </a:pPr>
            <a:r>
              <a:rPr lang="en-US" sz="1200">
                <a:solidFill>
                  <a:srgbClr val="FFFFFF"/>
                </a:solidFill>
                <a:latin typeface="Open Sans"/>
                <a:ea typeface="Open Sans"/>
                <a:cs typeface="Open Sans"/>
                <a:sym typeface="Open Sans"/>
              </a:rPr>
              <a:t>Detailed Problem Statement View : </a:t>
            </a:r>
          </a:p>
          <a:p>
            <a:pPr algn="l">
              <a:lnSpc>
                <a:spcPts val="1680"/>
              </a:lnSpc>
            </a:pPr>
          </a:p>
          <a:p>
            <a:pPr algn="l">
              <a:lnSpc>
                <a:spcPts val="1680"/>
              </a:lnSpc>
              <a:spcBef>
                <a:spcPct val="0"/>
              </a:spcBef>
            </a:pPr>
            <a:r>
              <a:rPr lang="en-US" sz="1200" u="sng">
                <a:solidFill>
                  <a:srgbClr val="FFFFFF"/>
                </a:solidFill>
                <a:latin typeface="Open Sans"/>
                <a:ea typeface="Open Sans"/>
                <a:cs typeface="Open Sans"/>
                <a:sym typeface="Open Sans"/>
                <a:hlinkClick r:id="rId8" tooltip="https://www.spaceappschallenge.org/2025/challenges/international-space-station-25th-anniversary-apps/"/>
              </a:rPr>
              <a:t>SpaceApps 2025 Portal</a:t>
            </a:r>
          </a:p>
        </p:txBody>
      </p:sp>
      <p:sp>
        <p:nvSpPr>
          <p:cNvPr name="TextBox 38" id="38"/>
          <p:cNvSpPr txBox="true"/>
          <p:nvPr/>
        </p:nvSpPr>
        <p:spPr>
          <a:xfrm rot="0">
            <a:off x="2135139" y="6842044"/>
            <a:ext cx="340698" cy="198033"/>
          </a:xfrm>
          <a:prstGeom prst="rect">
            <a:avLst/>
          </a:prstGeom>
        </p:spPr>
        <p:txBody>
          <a:bodyPr anchor="t" rtlCol="false" tIns="0" lIns="0" bIns="0" rIns="0">
            <a:spAutoFit/>
          </a:bodyPr>
          <a:lstStyle/>
          <a:p>
            <a:pPr algn="ctr">
              <a:lnSpc>
                <a:spcPts val="1680"/>
              </a:lnSpc>
              <a:spcBef>
                <a:spcPct val="0"/>
              </a:spcBef>
            </a:pPr>
            <a:r>
              <a:rPr lang="en-US" b="true" sz="1200">
                <a:solidFill>
                  <a:srgbClr val="FFFFFF"/>
                </a:solidFill>
                <a:latin typeface="Open Sans Bold"/>
                <a:ea typeface="Open Sans Bold"/>
                <a:cs typeface="Open Sans Bold"/>
                <a:sym typeface="Open Sans Bold"/>
              </a:rPr>
              <a:t>03</a:t>
            </a:r>
          </a:p>
        </p:txBody>
      </p:sp>
      <p:sp>
        <p:nvSpPr>
          <p:cNvPr name="TextBox 39" id="39"/>
          <p:cNvSpPr txBox="true"/>
          <p:nvPr/>
        </p:nvSpPr>
        <p:spPr>
          <a:xfrm rot="0">
            <a:off x="8070383" y="6632673"/>
            <a:ext cx="3148131" cy="617220"/>
          </a:xfrm>
          <a:prstGeom prst="rect">
            <a:avLst/>
          </a:prstGeom>
        </p:spPr>
        <p:txBody>
          <a:bodyPr anchor="t" rtlCol="false" tIns="0" lIns="0" bIns="0" rIns="0">
            <a:spAutoFit/>
          </a:bodyPr>
          <a:lstStyle/>
          <a:p>
            <a:pPr algn="l">
              <a:lnSpc>
                <a:spcPts val="1680"/>
              </a:lnSpc>
            </a:pPr>
            <a:r>
              <a:rPr lang="en-US" sz="1200">
                <a:solidFill>
                  <a:srgbClr val="FFFFFF"/>
                </a:solidFill>
                <a:latin typeface="Open Sans"/>
                <a:ea typeface="Open Sans"/>
                <a:cs typeface="Open Sans"/>
                <a:sym typeface="Open Sans"/>
              </a:rPr>
              <a:t>You can write me at :</a:t>
            </a:r>
          </a:p>
          <a:p>
            <a:pPr algn="l">
              <a:lnSpc>
                <a:spcPts val="1680"/>
              </a:lnSpc>
            </a:pPr>
          </a:p>
          <a:p>
            <a:pPr algn="l">
              <a:lnSpc>
                <a:spcPts val="1680"/>
              </a:lnSpc>
              <a:spcBef>
                <a:spcPct val="0"/>
              </a:spcBef>
            </a:pPr>
            <a:r>
              <a:rPr lang="en-US" sz="1200" u="sng">
                <a:solidFill>
                  <a:srgbClr val="FFFFFF"/>
                </a:solidFill>
                <a:latin typeface="Open Sans"/>
                <a:ea typeface="Open Sans"/>
                <a:cs typeface="Open Sans"/>
                <a:sym typeface="Open Sans"/>
                <a:hlinkClick r:id="rId9" tooltip="mailto:davesohamm@gmail.com"/>
              </a:rPr>
              <a:t>davesohamm@gmail.com</a:t>
            </a:r>
          </a:p>
        </p:txBody>
      </p:sp>
      <p:sp>
        <p:nvSpPr>
          <p:cNvPr name="TextBox 40" id="40"/>
          <p:cNvSpPr txBox="true"/>
          <p:nvPr/>
        </p:nvSpPr>
        <p:spPr>
          <a:xfrm rot="0">
            <a:off x="7176102" y="6842044"/>
            <a:ext cx="340698" cy="198033"/>
          </a:xfrm>
          <a:prstGeom prst="rect">
            <a:avLst/>
          </a:prstGeom>
        </p:spPr>
        <p:txBody>
          <a:bodyPr anchor="t" rtlCol="false" tIns="0" lIns="0" bIns="0" rIns="0">
            <a:spAutoFit/>
          </a:bodyPr>
          <a:lstStyle/>
          <a:p>
            <a:pPr algn="ctr">
              <a:lnSpc>
                <a:spcPts val="1680"/>
              </a:lnSpc>
              <a:spcBef>
                <a:spcPct val="0"/>
              </a:spcBef>
            </a:pPr>
            <a:r>
              <a:rPr lang="en-US" b="true" sz="1200">
                <a:solidFill>
                  <a:srgbClr val="FFFFFF"/>
                </a:solidFill>
                <a:latin typeface="Open Sans Bold"/>
                <a:ea typeface="Open Sans Bold"/>
                <a:cs typeface="Open Sans Bold"/>
                <a:sym typeface="Open Sans Bold"/>
              </a:rPr>
              <a:t>04</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DAG06gejvZI</dc:identifier>
  <dcterms:modified xsi:type="dcterms:W3CDTF">2011-08-01T06:04:30Z</dcterms:modified>
  <cp:revision>1</cp:revision>
  <dc:title>Black Modern Outer Space Presentation</dc:title>
</cp:coreProperties>
</file>